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77" r:id="rId3"/>
    <p:sldId id="272" r:id="rId4"/>
    <p:sldId id="278" r:id="rId5"/>
    <p:sldId id="269" r:id="rId6"/>
    <p:sldId id="274" r:id="rId7"/>
    <p:sldId id="258" r:id="rId8"/>
    <p:sldId id="257" r:id="rId9"/>
    <p:sldId id="279" r:id="rId10"/>
    <p:sldId id="259" r:id="rId11"/>
    <p:sldId id="261" r:id="rId12"/>
    <p:sldId id="260" r:id="rId13"/>
    <p:sldId id="262" r:id="rId14"/>
    <p:sldId id="263" r:id="rId15"/>
    <p:sldId id="264" r:id="rId16"/>
    <p:sldId id="265" r:id="rId17"/>
    <p:sldId id="266" r:id="rId18"/>
    <p:sldId id="270" r:id="rId19"/>
    <p:sldId id="268" r:id="rId20"/>
    <p:sldId id="271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11C0B-B2FE-49EC-B4A9-46FDA125449F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E2734-5859-42C6-A9B4-C818933C9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35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4CDE3-1EF0-46A6-A9CA-14B39266CD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23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4CDE3-1EF0-46A6-A9CA-14B39266CDA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941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4CDE3-1EF0-46A6-A9CA-14B39266CDA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122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B3FA-0C96-4820-A4F5-C2564A553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37DDA-4ADD-4D67-B9D2-EF2700356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3EBC29-90B3-8644-8293-8E486725B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E76964-8D3E-124E-952B-E9DC8B799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05AD5-578D-2448-8036-84763FDE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184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B09EB-6587-4940-AC2E-5F723708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0" y="365125"/>
            <a:ext cx="76073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7C102-87C3-4D83-8EC1-C9020C20E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4E7C9-E752-4151-AC67-6FFFA3DA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DE363-C490-48FA-9C89-DFB2DA62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B2508-CC16-48E7-9ED3-AE883870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94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9941C8-15AA-4177-97DF-8AD669470E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AE45A-8B13-4368-88E0-EA942CFCD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16AD3-5428-4A0B-BD00-826443A94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797FE-7E8A-40F8-95CC-FF0DB758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BD17A-305D-403F-8CBA-E25412A1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64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3DDA-9E93-B145-9350-5A61E33E4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1D64B-4B2D-204C-983C-1FC4DF8F2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0410D-FF60-334E-8857-93CF2D08C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316C7-7A39-004A-80AB-9E8D72C4B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BB2D5-1B1A-FF46-851D-2E5C94B4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FCC-5D7A-8548-A488-854335B4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0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6E0F0-2663-8B43-ABAA-C6474AC14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4842-8A2C-6442-A670-A8C7DD05A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5A530-0D2D-D548-A62D-E6D081466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D4613-DDBF-4E48-8CE9-9518CA50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130D3-CE00-EE47-A620-4DF11BE7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FCC-5D7A-8548-A488-854335B4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51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80B5-A755-0749-BFC5-6D9631CE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B1F50-6024-4D40-9BF2-DAB45F26A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299FF-FABE-AC47-9B67-8328FFBE0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27734-3538-BB47-8DC3-FAE36FA71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43A39-1CD2-1E49-845C-DA796A9D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FCC-5D7A-8548-A488-854335B4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30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F856F-27E6-8846-A802-AF89073C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718CF-2010-CC41-92A7-5DB9179A6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81CFF-C194-5148-BF97-76FA951DE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58039-4E86-E040-BF55-95E3008EF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BBDCF-26F7-3B45-8BCC-D6583ECD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Gemma Arnold using Widgit Symbols ©Widgit Software 2002 - 2021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35C1C-E861-934D-AD84-E6649E57F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FCC-5D7A-8548-A488-854335B4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03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CDDE1-6741-E94F-BEFA-94078AE6E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40DC0-F0CC-254C-8A15-F2869B1C3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BD831-3403-8148-B70A-34A123A89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58C9E1-A43C-6046-8D72-1F429699A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F7881D-7AB9-DC46-A9D4-C1A323082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C57A04-16D6-6D4A-8A56-BDB70067C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A96670-963B-3547-918F-085778342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Gemma Arnold using Widgit Symbols ©Widgit Software 2002 - 2021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5FEEAB-46FB-D04B-A442-CEF7571E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FCC-5D7A-8548-A488-854335B4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40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FF55B-B225-B842-BF1F-6F4BBF1EB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39DF3B-D667-FF4E-955F-7DD701CF0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36B48-9E57-C547-A38E-1D17FB75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Gemma Arnold using Widgit Symbols ©Widgit Software 2002 - 2021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913BC-B852-F140-9C7D-D9CC16E07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FCC-5D7A-8548-A488-854335B4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18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A503EF-8F30-6849-9781-18DE579F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621F9-0C56-AF4A-B0ED-D783DB169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Gemma Arnold using Widgit Symbols ©Widgit Software 2002 - 2021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A52F9-0DCB-7D48-80AE-377E1D05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FCC-5D7A-8548-A488-854335B4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6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859CB-E25E-FF4C-904A-B5DDEF336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F0171-11F0-B54F-9BF2-6F3FA68F2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106A8-6DFF-C642-A13E-03B170E89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ECE2A-4864-E74B-9DC8-818BC6D70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183B1-619B-D14D-8016-B3A8D392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Gemma Arnold using Widgit Symbols ©Widgit Software 2002 - 2021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09EDB-8FB8-8548-8FE8-BC38CAE6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FCC-5D7A-8548-A488-854335B4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1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5DEC-44BF-4A1B-A33E-A5B022A9F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0" y="365125"/>
            <a:ext cx="76073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09392-B105-4EDA-BF72-52DF22CE0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DABE9-F735-46C2-9FD3-B93484A7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A4272-C0FD-4AA2-849A-5B9E6B8A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733C9-561D-41D3-80FF-1BC888C5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194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B6FE3-DAE2-4444-A579-C0B9E650C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F5DBDE-10A4-D841-9A22-4B8AE78EC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E9E6C-2159-0E41-90CC-701DDDD39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54AFC-08C9-684A-A157-B65912213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EF426-5E91-AF43-9089-0F7E5933B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Gemma Arnold using Widgit Symbols ©Widgit Software 2002 - 2021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9B8BC-E1FA-0843-A959-A0A7B666E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FCC-5D7A-8548-A488-854335B4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62778-CB19-E545-B7AC-28FE09A80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677544-69FD-7146-A2C0-7FED635E0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433A2-70F9-5B45-8025-B0AAB8B5F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8E568-FC42-A140-B4CC-25273B59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031D8-639F-F04A-BA73-6720BFA9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FCC-5D7A-8548-A488-854335B4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37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5EF652-40AB-124E-8EF3-21224BF6F2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BCD835-DBFA-2C48-A00C-CD2F3CA05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47EF7-3F05-E847-AF34-19F17E0B2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AADF7-D6DA-A344-A776-B6EBC2AF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A3311-05F6-774A-922D-F7F0012F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FCC-5D7A-8548-A488-854335B4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5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11846-3D8D-4E4A-A1EB-6A39BB43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43C98-F629-401A-94AF-F6779D92C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7F264-268C-49AA-8C12-D4E9D0858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DCC86-D884-4B8F-8352-68E3023C4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71CA7-B237-4AEB-807A-3FA94384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13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ED05-94AB-4F66-8824-E4A3ABE36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0" y="365125"/>
            <a:ext cx="76073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D7F40-C016-4A77-831B-77689B489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5F7F0-6205-413D-B071-8F64259AB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8118A-BDA3-4CC8-9720-F05615CD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4415A-CB9C-49BB-B118-C3C38ECB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113E0-2D71-4623-96F7-13A36F96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4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7B3A4-159F-4D66-A264-7C8751A7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89F01-22D9-40E2-A1D4-FD30B170B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10904-9E9E-4D91-923D-CBD001AE9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18C69-9C7B-4776-8EB4-EEA54E0D8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34017F-CCB1-4A5F-9092-27962EFDC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1160FC-F594-4295-BDEE-4DAB35606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E3C9E3-7B4E-4A5A-BAC0-B0F74DC4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3004B7-BF9F-4361-9AD1-4C00B3559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21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2CB8-EBED-4A9C-AD21-1B1E1FAF8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0" y="365125"/>
            <a:ext cx="76073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F9FCFE-5EDC-461A-9858-F017AF6013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F4B89-A8C0-411D-953C-4CF325680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B842D-48A4-4A7C-806D-6EACBD0EE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66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6A6838-76FE-4746-8151-E47FDE2E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3DE6D3-CED1-418A-995C-4456DEB0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76008-C99F-45CF-8287-1C13D9D2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73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7F1-63EF-4608-BBB6-B28486B0A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82436-6D60-4633-B601-452A1D2AA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5ABB0-665A-447C-A9C7-B633DBAC1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02D9A-D833-498B-AF9B-CBDA25406C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AF078-E344-47DB-9192-401B096B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2824B-9F4C-489B-8724-F5499E01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5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1F0BA-B0CB-448A-9BE2-9B4ADFD1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7B4075-1E1F-47FD-B439-A1BF15BAB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14A63-73B0-44EC-B39A-8E39DFFBE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0997E-6CCA-4ADD-8DE7-5B2C42D7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0F845-3810-4B65-B0EA-C74FF87A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F5EA4-FCC8-47C2-BBDA-92C3A3E6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77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4CC68-1075-45F1-940E-0825E9D83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E512E-07AF-4FA7-AA0B-D61496CE4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020FD38-A703-BE4A-888B-2BC2A638D0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"/>
            <a:ext cx="3746500" cy="9906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CCE6D04-8596-2E41-938D-F3FF12C60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6528646F-6AFA-9B4E-936D-B38ED958A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0" y="365125"/>
            <a:ext cx="7607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43862C2-BA00-FE46-8371-B1F22472F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6500" y="6360047"/>
            <a:ext cx="5429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Developed by Gemma Arnold using Widgit Symbols ©Widgit Software 2002 - 2021</a:t>
            </a:r>
          </a:p>
        </p:txBody>
      </p:sp>
    </p:spTree>
    <p:extLst>
      <p:ext uri="{BB962C8B-B14F-4D97-AF65-F5344CB8AC3E}">
        <p14:creationId xmlns:p14="http://schemas.microsoft.com/office/powerpoint/2010/main" val="170447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40B2B8-FF9E-F04E-AD01-CC6744390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3D999-E994-4D44-9810-0E9736BD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2389B-6417-024A-9A16-E4356DEC7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Better Communication CIC,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B4F92-9191-B342-9FE0-12F57329C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6B43D-A98B-7645-AB34-7D3582461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48FCC-5D7A-8548-A488-854335B4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5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7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1.png"/><Relationship Id="rId5" Type="http://schemas.openxmlformats.org/officeDocument/2006/relationships/image" Target="../media/image6.png"/><Relationship Id="rId10" Type="http://schemas.openxmlformats.org/officeDocument/2006/relationships/image" Target="../media/image60.png"/><Relationship Id="rId4" Type="http://schemas.openxmlformats.org/officeDocument/2006/relationships/image" Target="../media/image5.pn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090C7-61DA-4058-B36D-A9689B493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0960" y="1309688"/>
            <a:ext cx="9530080" cy="2387600"/>
          </a:xfrm>
        </p:spPr>
        <p:txBody>
          <a:bodyPr/>
          <a:lstStyle/>
          <a:p>
            <a:r>
              <a:rPr lang="en-GB" dirty="0"/>
              <a:t>Good / Not Good </a:t>
            </a:r>
            <a:br>
              <a:rPr lang="en-GB" dirty="0"/>
            </a:br>
            <a:r>
              <a:rPr lang="en-GB" dirty="0"/>
              <a:t>Rating Scale (Activities)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464C5-00EB-46F6-AABC-F54A426EA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2560"/>
            <a:ext cx="9144000" cy="1285240"/>
          </a:xfrm>
        </p:spPr>
        <p:txBody>
          <a:bodyPr/>
          <a:lstStyle/>
          <a:p>
            <a:r>
              <a:rPr lang="en-GB" dirty="0"/>
              <a:t>Gemma Arnold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92616-1EE7-4BD2-803D-5BD69E18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914B8-8A54-4515-B688-F0E55A6F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59037-356E-43B7-98F3-7D9A97A0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471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3611-E77C-4898-B908-2A888F10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Choices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D0D870-EA21-4D21-941A-4FB856C9A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262" y="1452562"/>
            <a:ext cx="8753475" cy="3952875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33364EC-8957-46C5-96A1-014FD93BC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212366-FA23-4FEA-A786-8936AC2E3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266C3-84D4-4567-B13D-EDCDAE66A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685D0-E028-43F2-AA35-EDC920F2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88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>
            <a:extLst>
              <a:ext uri="{FF2B5EF4-FFF2-40B4-BE49-F238E27FC236}">
                <a16:creationId xmlns:a16="http://schemas.microsoft.com/office/drawing/2014/main" id="{B796E895-8E2D-4805-B97A-ACD83557A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23415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D33C6AE-E9CB-4FC0-9F77-CF1EFA9CB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23415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18527CA4-6FC7-4F9B-83BD-063C71C70198}"/>
              </a:ext>
            </a:extLst>
          </p:cNvPr>
          <p:cNvGraphicFramePr>
            <a:graphicFrameLocks noGrp="1"/>
          </p:cNvGraphicFramePr>
          <p:nvPr/>
        </p:nvGraphicFramePr>
        <p:xfrm>
          <a:off x="1992882" y="536292"/>
          <a:ext cx="12091788" cy="5724385"/>
        </p:xfrm>
        <a:graphic>
          <a:graphicData uri="http://schemas.openxmlformats.org/drawingml/2006/table">
            <a:tbl>
              <a:tblPr/>
              <a:tblGrid>
                <a:gridCol w="3022947">
                  <a:extLst>
                    <a:ext uri="{9D8B030D-6E8A-4147-A177-3AD203B41FA5}">
                      <a16:colId xmlns:a16="http://schemas.microsoft.com/office/drawing/2014/main" val="3640214578"/>
                    </a:ext>
                  </a:extLst>
                </a:gridCol>
                <a:gridCol w="3022947">
                  <a:extLst>
                    <a:ext uri="{9D8B030D-6E8A-4147-A177-3AD203B41FA5}">
                      <a16:colId xmlns:a16="http://schemas.microsoft.com/office/drawing/2014/main" val="145913044"/>
                    </a:ext>
                  </a:extLst>
                </a:gridCol>
                <a:gridCol w="3022947">
                  <a:extLst>
                    <a:ext uri="{9D8B030D-6E8A-4147-A177-3AD203B41FA5}">
                      <a16:colId xmlns:a16="http://schemas.microsoft.com/office/drawing/2014/main" val="92419412"/>
                    </a:ext>
                  </a:extLst>
                </a:gridCol>
                <a:gridCol w="3022947">
                  <a:extLst>
                    <a:ext uri="{9D8B030D-6E8A-4147-A177-3AD203B41FA5}">
                      <a16:colId xmlns:a16="http://schemas.microsoft.com/office/drawing/2014/main" val="1816644675"/>
                    </a:ext>
                  </a:extLst>
                </a:gridCol>
              </a:tblGrid>
              <a:tr h="143130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505282"/>
                  </a:ext>
                </a:extLst>
              </a:tr>
              <a:tr h="429307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935967"/>
                  </a:ext>
                </a:extLst>
              </a:tr>
            </a:tbl>
          </a:graphicData>
        </a:graphic>
      </p:graphicFrame>
      <p:pic>
        <p:nvPicPr>
          <p:cNvPr id="41" name="Picture 40">
            <a:extLst>
              <a:ext uri="{FF2B5EF4-FFF2-40B4-BE49-F238E27FC236}">
                <a16:creationId xmlns:a16="http://schemas.microsoft.com/office/drawing/2014/main" id="{B01F948A-6497-4C47-ADA0-50CC98167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979" y="639994"/>
            <a:ext cx="1243943" cy="126529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52B3F18-0816-421E-9313-079AE6F0D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547" y="597323"/>
            <a:ext cx="1651824" cy="140059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71F3C57-0277-45A3-9172-ADC0F84DE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459" y="695226"/>
            <a:ext cx="1160818" cy="122300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8505CA7-8304-42C1-A5A0-4A44F5147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60" y="872343"/>
            <a:ext cx="719137" cy="7667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74FE1F2-FA41-41BC-948A-EC0C25A1E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107" y="884492"/>
            <a:ext cx="733443" cy="8566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6BF066E-B5D1-473A-ADEC-993463916A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310" y="957791"/>
            <a:ext cx="806991" cy="78994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AFB16CD-B1C5-41E8-B9A4-8256831B37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650" y="1034353"/>
            <a:ext cx="840456" cy="76613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33CC078-C170-4CAC-BDC9-81A3D6E802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647" y="948253"/>
            <a:ext cx="822511" cy="86547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498A549-C6AE-4C98-B6BA-663874B1E8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522" y="811870"/>
            <a:ext cx="743166" cy="9212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27220D0-2FCA-452B-83FA-0DEF303260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2534" y="872344"/>
            <a:ext cx="654394" cy="86876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E672816-1672-4957-AFB2-6653F4B74D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4647" y="872345"/>
            <a:ext cx="839013" cy="86876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9FC20C-2295-4729-AEBF-A3E692ED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04081-6BFE-4E12-AE12-3C6E9525D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7E0F6-8D11-426F-90BA-1705B00F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233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3611-E77C-4898-B908-2A888F10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Communicating at school/work/college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BC66A19-6752-4EB1-B170-6217A13EC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0021FE-1544-49C7-8206-89DDA6E64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2595683"/>
            <a:ext cx="8620125" cy="199072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812762-A0B3-4039-B44C-D913602B5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713BC-B602-481A-93DC-EE4C8A6F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EB836-7FD0-42D4-A4E0-135CE689B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767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>
            <a:extLst>
              <a:ext uri="{FF2B5EF4-FFF2-40B4-BE49-F238E27FC236}">
                <a16:creationId xmlns:a16="http://schemas.microsoft.com/office/drawing/2014/main" id="{B796E895-8E2D-4805-B97A-ACD83557A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23415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D33C6AE-E9CB-4FC0-9F77-CF1EFA9CB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23415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1E379D-C7A5-4CB9-AA39-6685BB939F23}"/>
              </a:ext>
            </a:extLst>
          </p:cNvPr>
          <p:cNvGraphicFramePr>
            <a:graphicFrameLocks noGrp="1"/>
          </p:cNvGraphicFramePr>
          <p:nvPr/>
        </p:nvGraphicFramePr>
        <p:xfrm>
          <a:off x="1738239" y="511875"/>
          <a:ext cx="12091788" cy="5706132"/>
        </p:xfrm>
        <a:graphic>
          <a:graphicData uri="http://schemas.openxmlformats.org/drawingml/2006/table">
            <a:tbl>
              <a:tblPr/>
              <a:tblGrid>
                <a:gridCol w="3022947">
                  <a:extLst>
                    <a:ext uri="{9D8B030D-6E8A-4147-A177-3AD203B41FA5}">
                      <a16:colId xmlns:a16="http://schemas.microsoft.com/office/drawing/2014/main" val="3640214578"/>
                    </a:ext>
                  </a:extLst>
                </a:gridCol>
                <a:gridCol w="3022947">
                  <a:extLst>
                    <a:ext uri="{9D8B030D-6E8A-4147-A177-3AD203B41FA5}">
                      <a16:colId xmlns:a16="http://schemas.microsoft.com/office/drawing/2014/main" val="145913044"/>
                    </a:ext>
                  </a:extLst>
                </a:gridCol>
                <a:gridCol w="3022947">
                  <a:extLst>
                    <a:ext uri="{9D8B030D-6E8A-4147-A177-3AD203B41FA5}">
                      <a16:colId xmlns:a16="http://schemas.microsoft.com/office/drawing/2014/main" val="92419412"/>
                    </a:ext>
                  </a:extLst>
                </a:gridCol>
                <a:gridCol w="3022947">
                  <a:extLst>
                    <a:ext uri="{9D8B030D-6E8A-4147-A177-3AD203B41FA5}">
                      <a16:colId xmlns:a16="http://schemas.microsoft.com/office/drawing/2014/main" val="1816644675"/>
                    </a:ext>
                  </a:extLst>
                </a:gridCol>
              </a:tblGrid>
              <a:tr h="1426744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505282"/>
                  </a:ext>
                </a:extLst>
              </a:tr>
              <a:tr h="427938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935967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19B452EF-6183-4A74-9932-DA853CA66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979" y="639994"/>
            <a:ext cx="1243943" cy="12652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8735C3D-CA72-48FE-AA45-A83C5680B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115" y="655024"/>
            <a:ext cx="1160818" cy="122300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3A98EB2-3981-4F69-BFEA-78B85B512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639" y="566229"/>
            <a:ext cx="1514017" cy="128374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9C42CB8-35D1-4068-8E5D-AD089DDF5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007" y="857870"/>
            <a:ext cx="903693" cy="8173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A237585-601B-4540-9DB0-D1F43933FA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870" y="655024"/>
            <a:ext cx="935400" cy="94804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8B622BC-CC3C-48E6-BFEF-7F59F6CFA9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121" y="720648"/>
            <a:ext cx="984718" cy="109175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4AF2F1D-09BF-465E-9FD8-B1F9BB13CA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363" y="776211"/>
            <a:ext cx="977056" cy="101220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584C46-A5BD-42FB-9FE3-BF50ED7A3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0DEF6-4530-48BE-8CF1-28C247685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21C3E9-6B54-4080-A31D-0A0A84E93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94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2EBB-E4E7-43CD-AFC9-F605EC5FE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350" y="465322"/>
            <a:ext cx="7607300" cy="1325563"/>
          </a:xfrm>
        </p:spPr>
        <p:txBody>
          <a:bodyPr/>
          <a:lstStyle/>
          <a:p>
            <a:r>
              <a:rPr lang="en-GB" dirty="0"/>
              <a:t>Communicating on social media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F45060-7DC2-40AD-9641-0CFABF37E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900" y="2207277"/>
            <a:ext cx="8458200" cy="1990725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BCCAA-F8F1-4E33-A259-7986F9592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716270-35D5-4978-9DE9-F78E91016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B60C7-3266-489A-9EBE-787D3E62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253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1B1A2F-1DCD-4C5D-989A-77D5F02DE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15" y="786493"/>
            <a:ext cx="859737" cy="8984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D420D2-14F7-4599-880F-262C3AF00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48" y="822549"/>
            <a:ext cx="725808" cy="7965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38C839-1E6A-4407-8A3F-CD29062B8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62" y="852390"/>
            <a:ext cx="912579" cy="76670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58459B-AE57-452F-93A5-BF10D06B303C}"/>
              </a:ext>
            </a:extLst>
          </p:cNvPr>
          <p:cNvGraphicFramePr>
            <a:graphicFrameLocks noGrp="1"/>
          </p:cNvGraphicFramePr>
          <p:nvPr/>
        </p:nvGraphicFramePr>
        <p:xfrm>
          <a:off x="2400782" y="434289"/>
          <a:ext cx="9068841" cy="5818441"/>
        </p:xfrm>
        <a:graphic>
          <a:graphicData uri="http://schemas.openxmlformats.org/drawingml/2006/table">
            <a:tbl>
              <a:tblPr/>
              <a:tblGrid>
                <a:gridCol w="3022947">
                  <a:extLst>
                    <a:ext uri="{9D8B030D-6E8A-4147-A177-3AD203B41FA5}">
                      <a16:colId xmlns:a16="http://schemas.microsoft.com/office/drawing/2014/main" val="1203384509"/>
                    </a:ext>
                  </a:extLst>
                </a:gridCol>
                <a:gridCol w="3022947">
                  <a:extLst>
                    <a:ext uri="{9D8B030D-6E8A-4147-A177-3AD203B41FA5}">
                      <a16:colId xmlns:a16="http://schemas.microsoft.com/office/drawing/2014/main" val="2741889610"/>
                    </a:ext>
                  </a:extLst>
                </a:gridCol>
                <a:gridCol w="3022947">
                  <a:extLst>
                    <a:ext uri="{9D8B030D-6E8A-4147-A177-3AD203B41FA5}">
                      <a16:colId xmlns:a16="http://schemas.microsoft.com/office/drawing/2014/main" val="2862353578"/>
                    </a:ext>
                  </a:extLst>
                </a:gridCol>
              </a:tblGrid>
              <a:tr h="1454826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576565"/>
                  </a:ext>
                </a:extLst>
              </a:tr>
              <a:tr h="43636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64115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320F8CF-082C-47DE-B030-143A34781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1460" y="605270"/>
            <a:ext cx="1243943" cy="1265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0A62D3-8872-442F-B554-CF4417CCFF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290" y="537621"/>
            <a:ext cx="1576300" cy="13365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147FE5-82B0-4B57-B621-37B2DA480A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9596" y="605270"/>
            <a:ext cx="1160818" cy="1223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ADF6D4-7CE2-4169-B5F5-70100F3576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791" y="752246"/>
            <a:ext cx="870519" cy="86684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89915-89B6-4213-9DBD-AE9ADE9EB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7E65D68-6636-4078-98BE-8C92A3D23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C189A19-A1E9-449F-BDA3-33BB8233C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094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A6D-B9E8-4218-A2A1-DEE11502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538" y="136525"/>
            <a:ext cx="7607300" cy="1325563"/>
          </a:xfrm>
        </p:spPr>
        <p:txBody>
          <a:bodyPr/>
          <a:lstStyle/>
          <a:p>
            <a:pPr algn="ctr"/>
            <a:r>
              <a:rPr lang="en-GB" dirty="0"/>
              <a:t>Reading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D52933-A1FC-402C-93E4-51A1C4708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8141" y="1319514"/>
            <a:ext cx="7078220" cy="4857449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BB490-7EAA-45EC-8BF1-6E79A868E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139341-5452-4796-8ACD-659A45D3D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3A763-5FF3-49CE-8E19-999422F1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245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58459B-AE57-452F-93A5-BF10D06B303C}"/>
              </a:ext>
            </a:extLst>
          </p:cNvPr>
          <p:cNvGraphicFramePr>
            <a:graphicFrameLocks noGrp="1"/>
          </p:cNvGraphicFramePr>
          <p:nvPr/>
        </p:nvGraphicFramePr>
        <p:xfrm>
          <a:off x="2400782" y="434289"/>
          <a:ext cx="9068841" cy="5688719"/>
        </p:xfrm>
        <a:graphic>
          <a:graphicData uri="http://schemas.openxmlformats.org/drawingml/2006/table">
            <a:tbl>
              <a:tblPr/>
              <a:tblGrid>
                <a:gridCol w="3022947">
                  <a:extLst>
                    <a:ext uri="{9D8B030D-6E8A-4147-A177-3AD203B41FA5}">
                      <a16:colId xmlns:a16="http://schemas.microsoft.com/office/drawing/2014/main" val="1203384509"/>
                    </a:ext>
                  </a:extLst>
                </a:gridCol>
                <a:gridCol w="3022947">
                  <a:extLst>
                    <a:ext uri="{9D8B030D-6E8A-4147-A177-3AD203B41FA5}">
                      <a16:colId xmlns:a16="http://schemas.microsoft.com/office/drawing/2014/main" val="2741889610"/>
                    </a:ext>
                  </a:extLst>
                </a:gridCol>
                <a:gridCol w="3022947">
                  <a:extLst>
                    <a:ext uri="{9D8B030D-6E8A-4147-A177-3AD203B41FA5}">
                      <a16:colId xmlns:a16="http://schemas.microsoft.com/office/drawing/2014/main" val="2862353578"/>
                    </a:ext>
                  </a:extLst>
                </a:gridCol>
              </a:tblGrid>
              <a:tr h="1422391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576565"/>
                  </a:ext>
                </a:extLst>
              </a:tr>
              <a:tr h="42663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64115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320F8CF-082C-47DE-B030-143A34781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477" y="490352"/>
            <a:ext cx="1243943" cy="1265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0A62D3-8872-442F-B554-CF4417CCF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91716"/>
            <a:ext cx="1576300" cy="13365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147FE5-82B0-4B57-B621-37B2DA480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596" y="605270"/>
            <a:ext cx="1160818" cy="12230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BEAE36-1881-4CFB-A40F-4B4903F65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479" y="742977"/>
            <a:ext cx="721656" cy="737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F7C334-7110-463A-99C4-C5956B39D1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552" y="683833"/>
            <a:ext cx="616654" cy="6699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2C3480-1145-4083-9C49-08E56B06E5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199" y="733024"/>
            <a:ext cx="528270" cy="5760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4FECEC-A990-47DD-8C2A-6478609251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895" y="698734"/>
            <a:ext cx="782376" cy="7790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F9CDA9-7DAA-46F3-896E-823C058F62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0411" y="719606"/>
            <a:ext cx="679928" cy="7373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A0AD25-F163-4EEE-A35B-E8F8166CAE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990" y="773174"/>
            <a:ext cx="640109" cy="6996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4D29B8-1EF4-4848-8501-5149A2FF98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5252" y="733049"/>
            <a:ext cx="699304" cy="6905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912253F-C1E2-48F9-B4FD-AC03099EC2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6555" y="809713"/>
            <a:ext cx="769916" cy="73734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3661082-F64A-47CA-96AB-01CD19E851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9259" y="843413"/>
            <a:ext cx="640109" cy="6699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3F305AA-7CC4-418F-9B15-B6321BF5DF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1062" y="658575"/>
            <a:ext cx="856504" cy="8395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65255BC-AB21-4741-B6C4-73600D3976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1062" y="671498"/>
            <a:ext cx="703333" cy="77815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6D9EDCB-70E5-47E9-BAA2-8B6854F8378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5297" y="605270"/>
            <a:ext cx="878542" cy="94612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DE4DB-CB1F-4510-B551-4E5CBE9C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AAE258F-3D62-421C-BA7C-9B24BC630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A4F9815-7462-4B23-84D3-C82F32EB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70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4F72-FD2A-4665-8B72-6E7C29FCB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612" y="405765"/>
            <a:ext cx="7607300" cy="1325563"/>
          </a:xfrm>
        </p:spPr>
        <p:txBody>
          <a:bodyPr/>
          <a:lstStyle/>
          <a:p>
            <a:pPr algn="ctr"/>
            <a:r>
              <a:rPr lang="en-GB"/>
              <a:t>Writing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07DB5F-29A2-4AC0-8197-6E91E4793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612" y="2039144"/>
            <a:ext cx="8486775" cy="39243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994E11-16D7-451A-AC4C-F90844542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5F7FBB-9EEC-4700-B22D-311CFA8AC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7704D-9774-4C1E-815D-1D4F2BBE2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187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44AFD75-9C1B-495C-A34E-3D884B26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76" y="913905"/>
            <a:ext cx="680309" cy="8746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3C40126-D320-499D-901B-56C975102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10" y="961530"/>
            <a:ext cx="840169" cy="77943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58459B-AE57-452F-93A5-BF10D06B303C}"/>
              </a:ext>
            </a:extLst>
          </p:cNvPr>
          <p:cNvGraphicFramePr>
            <a:graphicFrameLocks noGrp="1"/>
          </p:cNvGraphicFramePr>
          <p:nvPr/>
        </p:nvGraphicFramePr>
        <p:xfrm>
          <a:off x="2400782" y="434289"/>
          <a:ext cx="9068841" cy="5818441"/>
        </p:xfrm>
        <a:graphic>
          <a:graphicData uri="http://schemas.openxmlformats.org/drawingml/2006/table">
            <a:tbl>
              <a:tblPr/>
              <a:tblGrid>
                <a:gridCol w="3022947">
                  <a:extLst>
                    <a:ext uri="{9D8B030D-6E8A-4147-A177-3AD203B41FA5}">
                      <a16:colId xmlns:a16="http://schemas.microsoft.com/office/drawing/2014/main" val="1203384509"/>
                    </a:ext>
                  </a:extLst>
                </a:gridCol>
                <a:gridCol w="3022947">
                  <a:extLst>
                    <a:ext uri="{9D8B030D-6E8A-4147-A177-3AD203B41FA5}">
                      <a16:colId xmlns:a16="http://schemas.microsoft.com/office/drawing/2014/main" val="2741889610"/>
                    </a:ext>
                  </a:extLst>
                </a:gridCol>
                <a:gridCol w="3022947">
                  <a:extLst>
                    <a:ext uri="{9D8B030D-6E8A-4147-A177-3AD203B41FA5}">
                      <a16:colId xmlns:a16="http://schemas.microsoft.com/office/drawing/2014/main" val="2862353578"/>
                    </a:ext>
                  </a:extLst>
                </a:gridCol>
              </a:tblGrid>
              <a:tr h="1454826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576565"/>
                  </a:ext>
                </a:extLst>
              </a:tr>
              <a:tr h="43636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64115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320F8CF-082C-47DE-B030-143A34781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460" y="605270"/>
            <a:ext cx="1243943" cy="1265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0A62D3-8872-442F-B554-CF4417CCF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90" y="537621"/>
            <a:ext cx="1576300" cy="13365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147FE5-82B0-4B57-B621-37B2DA480A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9596" y="605270"/>
            <a:ext cx="1160818" cy="1223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E8B37C-991C-4FAD-9FCE-B40B6E11C3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082" y="937222"/>
            <a:ext cx="789201" cy="7508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2D9C6F-AC61-4B98-95AC-9ECD0FC4D9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354" y="944252"/>
            <a:ext cx="711902" cy="7794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33F36A-36E2-4260-B880-94190417F4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480" y="869633"/>
            <a:ext cx="739803" cy="7365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3A068D-6BE3-4A55-80F2-76C7C2B6C2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526" y="869633"/>
            <a:ext cx="727047" cy="7365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AB4264-E157-4E83-8EE8-8E67F4E4A7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317" y="951582"/>
            <a:ext cx="816019" cy="8440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494C6A-4B13-420C-87B4-D085B74DBC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7370" y="899124"/>
            <a:ext cx="961527" cy="86574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B5887-D706-4701-877E-071F4325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F1830CC-8744-4470-97A5-CDE77D680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63C4CC2-672E-48DC-81A4-C2501FE4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703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A1664-B886-4ABB-A619-311C6A2A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060" y="338560"/>
            <a:ext cx="7607300" cy="1325563"/>
          </a:xfrm>
          <a:ln w="2222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n-GB" sz="4000" dirty="0"/>
              <a:t>Respondent Information </a:t>
            </a:r>
            <a:br>
              <a:rPr lang="en-GB" dirty="0"/>
            </a:br>
            <a:r>
              <a:rPr lang="en-GB" sz="1800" dirty="0"/>
              <a:t>(please type or write below)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BDC70-0A5C-4CF4-BCF0-9DF5C7605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212" y="1850725"/>
            <a:ext cx="10515600" cy="4351338"/>
          </a:xfrm>
        </p:spPr>
        <p:txBody>
          <a:bodyPr>
            <a:normAutofit/>
          </a:bodyPr>
          <a:lstStyle/>
          <a:p>
            <a:r>
              <a:rPr lang="en-GB" sz="2200" dirty="0"/>
              <a:t>How old are you?</a:t>
            </a:r>
          </a:p>
          <a:p>
            <a:r>
              <a:rPr lang="en-GB" sz="2200" dirty="0"/>
              <a:t>Are you in education or training?</a:t>
            </a:r>
          </a:p>
          <a:p>
            <a:r>
              <a:rPr lang="en-GB" sz="2200" dirty="0"/>
              <a:t>Are you employed?</a:t>
            </a:r>
          </a:p>
          <a:p>
            <a:r>
              <a:rPr lang="en-GB" sz="2200" dirty="0"/>
              <a:t>Do you have a diagnosis of any of the following? (please tick)</a:t>
            </a:r>
          </a:p>
          <a:p>
            <a:pPr marL="0" indent="0">
              <a:buNone/>
            </a:pPr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pPr marL="0" indent="0">
              <a:buNone/>
            </a:pPr>
            <a:r>
              <a:rPr lang="en-GB" sz="1800" dirty="0"/>
              <a:t>						</a:t>
            </a:r>
          </a:p>
          <a:p>
            <a:r>
              <a:rPr lang="en-GB" sz="2200" dirty="0"/>
              <a:t>How would you describe your speech, language, and communication needs?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52F075F-9448-4FF7-AFCB-93C655F07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63415"/>
              </p:ext>
            </p:extLst>
          </p:nvPr>
        </p:nvGraphicFramePr>
        <p:xfrm>
          <a:off x="838200" y="3563197"/>
          <a:ext cx="10678160" cy="1630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39080">
                  <a:extLst>
                    <a:ext uri="{9D8B030D-6E8A-4147-A177-3AD203B41FA5}">
                      <a16:colId xmlns:a16="http://schemas.microsoft.com/office/drawing/2014/main" val="1350547486"/>
                    </a:ext>
                  </a:extLst>
                </a:gridCol>
                <a:gridCol w="5339080">
                  <a:extLst>
                    <a:ext uri="{9D8B030D-6E8A-4147-A177-3AD203B41FA5}">
                      <a16:colId xmlns:a16="http://schemas.microsoft.com/office/drawing/2014/main" val="334222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/>
                        <a:t>Autism Spectrum Disorder (ASD)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400" b="0" dirty="0"/>
                        <a:t>Learning Difficulties (Mild, Moderate, Severe, or Profound &amp; Multiple) </a:t>
                      </a:r>
                    </a:p>
                    <a:p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77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/>
                        <a:t>Speech, Language, &amp; Communication Needs (SLCN)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Social, Emotional, Mental Health Needs (SEMH)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978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/>
                        <a:t>Specific Learning Difficulties (e.g. Dyslexia)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Multi - Sensory impairment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285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/>
                        <a:t>Hearing Impairment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263817"/>
                  </a:ext>
                </a:extLst>
              </a:tr>
            </a:tbl>
          </a:graphicData>
        </a:graphic>
      </p:graphicFrame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11DB79C7-8275-4829-AD3B-A0B3A85E6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CF71F-C5D6-4135-BE6A-A8187C4C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C4A7B-8CE8-4B46-A462-DA9CECEB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056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5CC6A-A645-4882-9D7C-5EC0D51273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Please save your  rating scales and return to Gemma@bettercommunication.org.uk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8C7562-6EA1-43B9-BECC-B4D3DF0945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D822E-24F6-4107-9880-9FFD6E732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9A38D-F21A-4D65-9E10-BF5820271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78BCF-FBC8-4EF4-9F9B-0176EB84A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1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3FDA2-372C-4F3B-9D0C-8AA401CAA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401792"/>
            <a:ext cx="7607300" cy="1325563"/>
          </a:xfrm>
          <a:ln w="2540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sz="4000" dirty="0"/>
              <a:t>Please tell us where you live </a:t>
            </a:r>
            <a:br>
              <a:rPr lang="en-GB" dirty="0"/>
            </a:br>
            <a:r>
              <a:rPr lang="en-GB" sz="1800" dirty="0"/>
              <a:t>(please tick)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28F4253-F73E-4AE5-9334-9F298B79E277}"/>
              </a:ext>
            </a:extLst>
          </p:cNvPr>
          <p:cNvGraphicFramePr>
            <a:graphicFrameLocks noGrp="1"/>
          </p:cNvGraphicFramePr>
          <p:nvPr/>
        </p:nvGraphicFramePr>
        <p:xfrm>
          <a:off x="4064000" y="1910607"/>
          <a:ext cx="4064000" cy="4079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94798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Canterbury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5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Dartford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917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Gravesham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693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Maidstone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99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Sevenoaks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228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Shepway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291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Thanet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10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Tonbridge &amp; </a:t>
                      </a:r>
                      <a:r>
                        <a:rPr lang="en-GB" b="0" dirty="0" err="1"/>
                        <a:t>Malling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505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Tunbridge Wells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87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Dover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189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Swale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989424"/>
                  </a:ext>
                </a:extLst>
              </a:tr>
            </a:tbl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3FC58E-F455-41B2-97C8-3F70C62EC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A4B70-1FB3-4600-AA12-1B844A59B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76C23-E6E0-401E-A17B-4C80EB58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515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ECA892-CE52-4A28-B1D3-6EF2E4AB3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781175"/>
            <a:ext cx="8305800" cy="32956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E1E7E7B-62FA-4512-AF8F-996AAB99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900" y="320675"/>
            <a:ext cx="7607300" cy="1325563"/>
          </a:xfrm>
          <a:ln w="25400"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4000" dirty="0"/>
              <a:t>What is communication?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378400-E588-4E1A-9AB6-0CF3DE05D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4D00CD-23C9-4A23-88BD-45A6A507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D6555-8C37-4179-A260-2D185320E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1F8628-C7F7-4D45-9949-B4F80A027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93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4FE0EB-68D4-4A56-8F71-AD79B681C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3487"/>
            <a:ext cx="9144000" cy="1006475"/>
          </a:xfrm>
        </p:spPr>
        <p:txBody>
          <a:bodyPr/>
          <a:lstStyle/>
          <a:p>
            <a:r>
              <a:rPr lang="en-GB" dirty="0"/>
              <a:t>Core Activity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2905E79-AD4E-44ED-8B2D-EA9E88A138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884595-9B66-4BBE-82C8-260177403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0D6E87-82CE-4440-A8BA-2DFF3CA51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0B6F8-95BA-4505-81DC-B3E25E772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08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FF44E3-2ECC-4493-AFE3-D650D5F18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504825"/>
            <a:ext cx="8572500" cy="5848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81242C-7A95-4B1D-A3B9-728BCE7A8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512" y="504825"/>
            <a:ext cx="8562975" cy="58483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B50B22-EAEF-4B61-BCCA-C6F79D928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Developed by Gemma Arnold using </a:t>
            </a:r>
            <a:r>
              <a:rPr lang="en-GB" dirty="0" err="1"/>
              <a:t>Widgit</a:t>
            </a:r>
            <a:r>
              <a:rPr lang="en-GB" dirty="0"/>
              <a:t> Symbols ©</a:t>
            </a:r>
            <a:r>
              <a:rPr lang="en-GB" dirty="0" err="1"/>
              <a:t>Widgit</a:t>
            </a:r>
            <a:r>
              <a:rPr lang="en-GB" dirty="0"/>
              <a:t> Software 2002 - 2021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EF856-EC23-4340-8D51-4E29D866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240553-1631-4D99-B955-E2C603E98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0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>
            <a:extLst>
              <a:ext uri="{FF2B5EF4-FFF2-40B4-BE49-F238E27FC236}">
                <a16:creationId xmlns:a16="http://schemas.microsoft.com/office/drawing/2014/main" id="{B796E895-8E2D-4805-B97A-ACD83557A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23415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D33C6AE-E9CB-4FC0-9F77-CF1EFA9CB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23415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3D9FBDFD-D320-4027-A3D7-0196FECAD33A}"/>
              </a:ext>
            </a:extLst>
          </p:cNvPr>
          <p:cNvGraphicFramePr>
            <a:graphicFrameLocks noGrp="1"/>
          </p:cNvGraphicFramePr>
          <p:nvPr/>
        </p:nvGraphicFramePr>
        <p:xfrm>
          <a:off x="1992882" y="536292"/>
          <a:ext cx="12091788" cy="5809013"/>
        </p:xfrm>
        <a:graphic>
          <a:graphicData uri="http://schemas.openxmlformats.org/drawingml/2006/table">
            <a:tbl>
              <a:tblPr/>
              <a:tblGrid>
                <a:gridCol w="3022947">
                  <a:extLst>
                    <a:ext uri="{9D8B030D-6E8A-4147-A177-3AD203B41FA5}">
                      <a16:colId xmlns:a16="http://schemas.microsoft.com/office/drawing/2014/main" val="3640214578"/>
                    </a:ext>
                  </a:extLst>
                </a:gridCol>
                <a:gridCol w="3022947">
                  <a:extLst>
                    <a:ext uri="{9D8B030D-6E8A-4147-A177-3AD203B41FA5}">
                      <a16:colId xmlns:a16="http://schemas.microsoft.com/office/drawing/2014/main" val="145913044"/>
                    </a:ext>
                  </a:extLst>
                </a:gridCol>
                <a:gridCol w="3022947">
                  <a:extLst>
                    <a:ext uri="{9D8B030D-6E8A-4147-A177-3AD203B41FA5}">
                      <a16:colId xmlns:a16="http://schemas.microsoft.com/office/drawing/2014/main" val="92419412"/>
                    </a:ext>
                  </a:extLst>
                </a:gridCol>
                <a:gridCol w="3022947">
                  <a:extLst>
                    <a:ext uri="{9D8B030D-6E8A-4147-A177-3AD203B41FA5}">
                      <a16:colId xmlns:a16="http://schemas.microsoft.com/office/drawing/2014/main" val="1816644675"/>
                    </a:ext>
                  </a:extLst>
                </a:gridCol>
              </a:tblGrid>
              <a:tr h="145246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505282"/>
                  </a:ext>
                </a:extLst>
              </a:tr>
              <a:tr h="43565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935967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096B741D-3835-4001-9544-FE5B936A4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979" y="639994"/>
            <a:ext cx="1243943" cy="12652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33B0E2E-2586-41B3-83C6-344E2743B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547" y="597323"/>
            <a:ext cx="1651824" cy="140059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ED2D4F-81B3-487C-B278-DFBB8797B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459" y="679274"/>
            <a:ext cx="1160818" cy="12230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080A4B-2FDC-49B7-A5E6-157DA4AC1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64" y="472683"/>
            <a:ext cx="747511" cy="7899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BC1AA5-5F20-4A57-82B8-970FA92089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141" y="639994"/>
            <a:ext cx="896767" cy="9307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C65CFD-EED5-488C-9E8F-0C6196682B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15" y="721299"/>
            <a:ext cx="917615" cy="8864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0036FC-ADF5-4DFB-8C1D-97F987CB25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798" y="593667"/>
            <a:ext cx="796498" cy="6701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B2E448-76E8-4061-99C4-DD666FB38D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786" y="449494"/>
            <a:ext cx="728561" cy="9847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8A0C6A0-D9AA-4979-B0AA-6FF24D75EE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356" y="776641"/>
            <a:ext cx="847416" cy="7877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B87122-AEA3-4D7E-ABA4-659F2A121B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196" y="633689"/>
            <a:ext cx="824653" cy="7510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AFF2CCA-DB23-4066-8789-EB3F6584D8F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569" y="767053"/>
            <a:ext cx="931897" cy="7624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73B975F-1B35-4483-B903-8EB0661786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5604" y="611694"/>
            <a:ext cx="771900" cy="8225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7DB1035-6A37-4907-B9FA-2226B33A65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0364" y="746416"/>
            <a:ext cx="706426" cy="7461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8052517-047F-4EAA-9C2D-44EDFF4AC1E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2192" y="658391"/>
            <a:ext cx="962861" cy="72912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4C097EF-4F7F-4719-B705-16D1903A86E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3534" y="748977"/>
            <a:ext cx="863664" cy="78309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17F8998-2B5D-4D85-96B5-84D38367D58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4010" y="678647"/>
            <a:ext cx="896767" cy="85342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0901CE4-FBAE-4969-BB93-546337B6BA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6498" y="491712"/>
            <a:ext cx="1021693" cy="92914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2E55A9-DF34-429D-8860-87401150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7B1DB-6FBF-410D-B06B-AA875800A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A4F6E-A21D-4288-A2ED-86C7E241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08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33E15-F0C8-4ECF-810A-58A25757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0" y="365125"/>
            <a:ext cx="7607300" cy="1585595"/>
          </a:xfrm>
          <a:ln w="254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3 things from the Core Activity that would make things better</a:t>
            </a:r>
            <a:r>
              <a:rPr lang="en-GB" sz="2700" dirty="0"/>
              <a:t> </a:t>
            </a:r>
            <a:br>
              <a:rPr lang="en-GB" sz="2700" dirty="0"/>
            </a:br>
            <a:r>
              <a:rPr lang="en-GB" sz="2700" dirty="0"/>
              <a:t>(please write or type below)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4965F-A739-4744-BC7B-3946EE396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dirty="0"/>
              <a:t>1.</a:t>
            </a:r>
          </a:p>
          <a:p>
            <a:pPr>
              <a:lnSpc>
                <a:spcPct val="200000"/>
              </a:lnSpc>
            </a:pPr>
            <a:r>
              <a:rPr lang="en-GB" dirty="0"/>
              <a:t>2.</a:t>
            </a:r>
          </a:p>
          <a:p>
            <a:pPr>
              <a:lnSpc>
                <a:spcPct val="200000"/>
              </a:lnSpc>
            </a:pPr>
            <a:r>
              <a:rPr lang="en-GB" dirty="0"/>
              <a:t>3.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15E6B-96D2-4DC5-B6E2-8B0DF3834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2E9DC-F834-4E5C-AA6C-04ADBE742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65272-0291-4B5C-82AF-0E4418758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081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7D06B-EDC2-465C-B0CF-84D0022D8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Extension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95195-1C0D-4AA5-A072-3549C451C5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F33A4E-2AC5-49CD-8662-76E0EEFE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591AC-881D-408D-B347-BE474CAF9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DDE17-2F45-4D35-97B7-B2355A686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120811"/>
      </p:ext>
    </p:extLst>
  </p:cSld>
  <p:clrMapOvr>
    <a:masterClrMapping/>
  </p:clrMapOvr>
</p:sld>
</file>

<file path=ppt/theme/theme1.xml><?xml version="1.0" encoding="utf-8"?>
<a:theme xmlns:a="http://schemas.openxmlformats.org/drawingml/2006/main" name="CIC 2021 with widg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PA Visual Rating Scale Instructions" id="{9DD0AD9A-F772-044F-BF1E-07CC1396D869}" vid="{725FBB81-8FF3-D440-BA57-DBDD177C27F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PA Visual Rating Scale Instructions" id="{9DD0AD9A-F772-044F-BF1E-07CC1396D869}" vid="{0A2CF905-A18F-6840-AA63-52CA4F5210B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620</Words>
  <Application>Microsoft Office PowerPoint</Application>
  <PresentationFormat>Widescreen</PresentationFormat>
  <Paragraphs>108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CIC 2021 with widget</vt:lpstr>
      <vt:lpstr>Custom Design</vt:lpstr>
      <vt:lpstr>Good / Not Good  Rating Scale (Activities)</vt:lpstr>
      <vt:lpstr>Respondent Information  (please type or write below)</vt:lpstr>
      <vt:lpstr>Please tell us where you live  (please tick)</vt:lpstr>
      <vt:lpstr>What is communication?</vt:lpstr>
      <vt:lpstr>Core Activity</vt:lpstr>
      <vt:lpstr>PowerPoint Presentation</vt:lpstr>
      <vt:lpstr>PowerPoint Presentation</vt:lpstr>
      <vt:lpstr>3 things from the Core Activity that would make things better  (please write or type below)</vt:lpstr>
      <vt:lpstr>Extension Activities</vt:lpstr>
      <vt:lpstr>Making Choices</vt:lpstr>
      <vt:lpstr>PowerPoint Presentation</vt:lpstr>
      <vt:lpstr>Communicating at school/work/college</vt:lpstr>
      <vt:lpstr>PowerPoint Presentation</vt:lpstr>
      <vt:lpstr>Communicating on social media</vt:lpstr>
      <vt:lpstr>PowerPoint Presentation</vt:lpstr>
      <vt:lpstr>Reading</vt:lpstr>
      <vt:lpstr>PowerPoint Presentation</vt:lpstr>
      <vt:lpstr>Writing</vt:lpstr>
      <vt:lpstr>PowerPoint Presentation</vt:lpstr>
      <vt:lpstr>Please save your  rating scales and return to Gemma@bettercommunication.org.uk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/ Not Good Rating Scale</dc:title>
  <dc:creator>gemma arnold</dc:creator>
  <cp:lastModifiedBy>gemma arnold</cp:lastModifiedBy>
  <cp:revision>4</cp:revision>
  <dcterms:created xsi:type="dcterms:W3CDTF">2021-09-19T09:11:39Z</dcterms:created>
  <dcterms:modified xsi:type="dcterms:W3CDTF">2021-09-19T09:52:49Z</dcterms:modified>
</cp:coreProperties>
</file>