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9" r:id="rId2"/>
    <p:sldId id="272" r:id="rId3"/>
    <p:sldId id="278" r:id="rId4"/>
    <p:sldId id="269" r:id="rId5"/>
    <p:sldId id="274" r:id="rId6"/>
    <p:sldId id="258" r:id="rId7"/>
    <p:sldId id="257" r:id="rId8"/>
    <p:sldId id="280" r:id="rId9"/>
    <p:sldId id="259" r:id="rId10"/>
    <p:sldId id="261" r:id="rId11"/>
    <p:sldId id="260" r:id="rId12"/>
    <p:sldId id="262" r:id="rId13"/>
    <p:sldId id="263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655FFB-71B1-4381-A20C-A6E288BF8F0F}" type="datetimeFigureOut">
              <a:rPr lang="en-GB" smtClean="0"/>
              <a:t>19/09/2021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0542D-9D39-40C5-BB31-F43499C186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610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4CDE3-1EF0-46A6-A9CA-14B39266CD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232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4CDE3-1EF0-46A6-A9CA-14B39266CDA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941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EB3FA-0C96-4820-A4F5-C2564A553E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37DDA-4ADD-4D67-B9D2-EF2700356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EBC29-90B3-8644-8293-8E486725B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76964-8D3E-124E-952B-E9DC8B799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D05AD5-578D-2448-8036-84763FDE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85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09EB-6587-4940-AC2E-5F723708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7C102-87C3-4D83-8EC1-C9020C20E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4E7C9-E752-4151-AC67-6FFFA3DA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DE363-C490-48FA-9C89-DFB2DA62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1B2508-CC16-48E7-9ED3-AE883870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09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9941C8-15AA-4177-97DF-8AD669470E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8AE45A-8B13-4368-88E0-EA942CFCD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16AD3-5428-4A0B-BD00-826443A94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797FE-7E8A-40F8-95CC-FF0DB7585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BD17A-305D-403F-8CBA-E25412A1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2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A5DEC-44BF-4A1B-A33E-A5B022A9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09392-B105-4EDA-BF72-52DF22CE0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DABE9-F735-46C2-9FD3-B93484A7B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A4272-C0FD-4AA2-849A-5B9E6B8AB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733C9-561D-41D3-80FF-1BC888C5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38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11846-3D8D-4E4A-A1EB-6A39BB43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A43C98-F629-401A-94AF-F6779D92C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7F264-268C-49AA-8C12-D4E9D0858D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DCC86-D884-4B8F-8352-68E3023C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71CA7-B237-4AEB-807A-3FA943840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3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9ED05-94AB-4F66-8824-E4A3ABE36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D7F40-C016-4A77-831B-77689B489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E5F7F0-6205-413D-B071-8F64259AB0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B8118A-BDA3-4CC8-9720-F05615CDAD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415A-CB9C-49BB-B118-C3C38EC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4113E0-2D71-4623-96F7-13A36F96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18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7B3A4-159F-4D66-A264-7C8751A78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589F01-22D9-40E2-A1D4-FD30B170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10904-9E9E-4D91-923D-CBD001AE9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418C69-9C7B-4776-8EB4-EEA54E0D8E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34017F-CCB1-4A5F-9092-27962EFDC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1160FC-F594-4295-BDEE-4DAB35606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E3C9E3-7B4E-4A5A-BAC0-B0F74DC4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004B7-BF9F-4361-9AD1-4C00B3559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65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92CB8-EBED-4A9C-AD21-1B1E1FAF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F9FCFE-5EDC-461A-9858-F017AF60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5F4B89-A8C0-411D-953C-4CF32568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B842D-48A4-4A7C-806D-6EACBD0EE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637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6A6838-76FE-4746-8151-E47FDE2EF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3DE6D3-CED1-418A-995C-4456DEB02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76008-C99F-45CF-8287-1C13D9D21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647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077F1-63EF-4608-BBB6-B28486B0A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82436-6D60-4633-B601-452A1D2AA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5ABB0-665A-447C-A9C7-B633DBAC1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A02D9A-D833-498B-AF9B-CBDA25406C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9AF078-E344-47DB-9192-401B096B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2824B-9F4C-489B-8724-F5499E01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1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1F0BA-B0CB-448A-9BE2-9B4ADFD1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B4075-1E1F-47FD-B439-A1BF15BAB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14A63-73B0-44EC-B39A-8E39DFFBE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50997E-6CCA-4ADD-8DE7-5B2C42D7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0F845-3810-4B65-B0EA-C74FF87A9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545238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F5EA4-FCC8-47C2-BBDA-92C3A3E6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01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B4CC68-1075-45F1-940E-0825E9D83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512E-07AF-4FA7-AA0B-D61496CE4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A8695-28BF-4A3C-BA51-40E2AF8AEB7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020FD38-A703-BE4A-888B-2BC2A638D0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06"/>
            <a:ext cx="3746500" cy="9906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CCE6D04-8596-2E41-938D-F3FF12C608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6528646F-6AFA-9B4E-936D-B38ED958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43862C2-BA00-FE46-8371-B1F22472F5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46500" y="6360047"/>
            <a:ext cx="5429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Developed by Gemma Arnold using Widgit Symbols ©Widgit Software 2002 - 2021</a:t>
            </a:r>
          </a:p>
        </p:txBody>
      </p:sp>
    </p:spTree>
    <p:extLst>
      <p:ext uri="{BB962C8B-B14F-4D97-AF65-F5344CB8AC3E}">
        <p14:creationId xmlns:p14="http://schemas.microsoft.com/office/powerpoint/2010/main" val="31997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21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9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20.png"/><Relationship Id="rId5" Type="http://schemas.openxmlformats.org/officeDocument/2006/relationships/image" Target="../media/image36.png"/><Relationship Id="rId10" Type="http://schemas.openxmlformats.org/officeDocument/2006/relationships/image" Target="../media/image21.png"/><Relationship Id="rId4" Type="http://schemas.openxmlformats.org/officeDocument/2006/relationships/image" Target="../media/image35.png"/><Relationship Id="rId9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090C7-61DA-4058-B36D-A9689B4934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Good / Not Good </a:t>
            </a:r>
            <a:br>
              <a:rPr lang="en-GB" dirty="0"/>
            </a:br>
            <a:r>
              <a:rPr lang="en-GB" dirty="0"/>
              <a:t>Rating Scale (People)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464C5-00EB-46F6-AABC-F54A426EAF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Gemma Arnold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C9A312-0045-44AC-BBF8-CEA4C3F7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5D23A-0209-459B-9E37-0BC17E8E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35158-C83E-48BA-85AD-AA0536F10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78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3611-E77C-4898-B908-2A888F10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 Professionals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B4BA017-3084-41B0-8448-0FF9BBF44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4897" y="1397362"/>
            <a:ext cx="7722205" cy="4911353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1768FF-A3D4-4A26-BD5B-92DA48676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43FD5-11A2-49A5-879B-B1444B04A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3604B-A80A-4688-B5CD-5D5CEB7A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88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51823F-2558-4883-B118-D1CDF3EFE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91" y="611128"/>
            <a:ext cx="977609" cy="9347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589F33-5AE2-48FB-8BD7-3B3C7BB7B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89" y="582224"/>
            <a:ext cx="985611" cy="9926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B6CAC2-3134-4787-9BC7-5348F41D87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070" y="523561"/>
            <a:ext cx="959850" cy="10512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DB9A261-184D-4057-9C29-C6DF26FD0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307" y="568339"/>
            <a:ext cx="1185615" cy="10726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E31A50-E4D8-4BED-B0E4-7E155652A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055" y="557314"/>
            <a:ext cx="1084117" cy="10424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07E5486-1709-4610-B034-A0544ABB9E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505" y="436486"/>
            <a:ext cx="981920" cy="10090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041D1E3-0B25-4678-906C-B01D6EDA05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687" y="457348"/>
            <a:ext cx="977609" cy="105126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9FD63AE-33F1-4B85-A667-05B88A59C0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601" y="534563"/>
            <a:ext cx="978319" cy="99260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2CD59C-FC46-4CEA-A7EB-0040905358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431" y="428445"/>
            <a:ext cx="1084116" cy="992600"/>
          </a:xfrm>
          <a:prstGeom prst="rect">
            <a:avLst/>
          </a:prstGeom>
        </p:spPr>
      </p:pic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18527CA4-6FC7-4F9B-83BD-063C71C70198}"/>
              </a:ext>
            </a:extLst>
          </p:cNvPr>
          <p:cNvGraphicFramePr>
            <a:graphicFrameLocks noGrp="1"/>
          </p:cNvGraphicFramePr>
          <p:nvPr/>
        </p:nvGraphicFramePr>
        <p:xfrm>
          <a:off x="1992882" y="536292"/>
          <a:ext cx="12091788" cy="5806635"/>
        </p:xfrm>
        <a:graphic>
          <a:graphicData uri="http://schemas.openxmlformats.org/drawingml/2006/table">
            <a:tbl>
              <a:tblPr/>
              <a:tblGrid>
                <a:gridCol w="3022947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51874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354761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41" name="Picture 40">
            <a:extLst>
              <a:ext uri="{FF2B5EF4-FFF2-40B4-BE49-F238E27FC236}">
                <a16:creationId xmlns:a16="http://schemas.microsoft.com/office/drawing/2014/main" id="{B01F948A-6497-4C47-ADA0-50CC98167F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6979" y="639994"/>
            <a:ext cx="1243943" cy="126529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52B3F18-0816-421E-9313-079AE6F0D3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31839" y="597323"/>
            <a:ext cx="1528531" cy="129605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71F3C57-0277-45A3-9172-ADC0F84DEB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53459" y="695226"/>
            <a:ext cx="1160818" cy="122300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0FC67-2B39-4F09-A9CA-8F890CF7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AADA51-3F89-40A3-B093-65CCC4F95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276251-B356-42D3-A7F8-7BF750C04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33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3611-E77C-4898-B908-2A888F10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Professionals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EE443-C84F-4987-90CD-6A7B43D3C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466850"/>
            <a:ext cx="8610600" cy="39243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22092-12A1-4D8F-8AC1-7116D24BD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3D33E-EAD5-4B5F-B75D-8D5D82B72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453F0-D9F8-40C0-AFA0-ABBBC07E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12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08E743-7224-40D6-B26E-555187557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67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61E379D-C7A5-4CB9-AA39-6685BB939F23}"/>
              </a:ext>
            </a:extLst>
          </p:cNvPr>
          <p:cNvGraphicFramePr>
            <a:graphicFrameLocks noGrp="1"/>
          </p:cNvGraphicFramePr>
          <p:nvPr/>
        </p:nvGraphicFramePr>
        <p:xfrm>
          <a:off x="1738239" y="511875"/>
          <a:ext cx="12091788" cy="5691102"/>
        </p:xfrm>
        <a:graphic>
          <a:graphicData uri="http://schemas.openxmlformats.org/drawingml/2006/table">
            <a:tbl>
              <a:tblPr/>
              <a:tblGrid>
                <a:gridCol w="3022947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22986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26811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6A35FF38-7B4E-4AF5-B9E8-78B5AD065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491" y="643097"/>
            <a:ext cx="1058322" cy="10145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5C1D084-7DE3-47BB-9CB6-AEC13C58FE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79" y="515507"/>
            <a:ext cx="1059275" cy="1095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C36D0A-35A0-4C5E-ACFC-D3FE9A5D9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57" y="536346"/>
            <a:ext cx="847404" cy="10396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B150D9-1174-499B-9705-832B49F27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48" y="545083"/>
            <a:ext cx="1001259" cy="106655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D28297-B930-4EE4-8F20-262329FD12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153" y="488989"/>
            <a:ext cx="1208748" cy="12260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CE51A0-1DAB-4C11-B2D1-DB972C79E7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575" y="524904"/>
            <a:ext cx="1010591" cy="10396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F0DE361-8EFD-44AF-892E-5C8BB245B4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379" y="511874"/>
            <a:ext cx="939502" cy="10438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9B452EF-6183-4A74-9932-DA853CA66C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6979" y="639994"/>
            <a:ext cx="1243943" cy="12652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8735C3D-CA72-48FE-AA45-A83C5680B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5115" y="655024"/>
            <a:ext cx="1160818" cy="122300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3A98EB2-3981-4F69-BFEA-78B85B5126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90833" y="566229"/>
            <a:ext cx="1592873" cy="135061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B6232-A269-43BE-B34F-1755EAB64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482B2-7710-4951-881D-ECB4E0791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1EC665-D144-4A82-8355-5C798877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9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CC6A-A645-4882-9D7C-5EC0D51273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Please save your  rating scales and return to Gemma@bettercommunication.org.uk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8C7562-6EA1-43B9-BECC-B4D3DF0945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C2B18-7EDD-4D43-814D-B236FB4E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5F49E-994F-4275-9345-F9FBF9C3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5191B-2E01-4093-96AE-C1F80BC7B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11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A1664-B886-4ABB-A619-311C6A2A8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060" y="338560"/>
            <a:ext cx="7607300" cy="1325563"/>
          </a:xfrm>
          <a:ln w="22225">
            <a:solidFill>
              <a:srgbClr val="0070C0"/>
            </a:solidFill>
          </a:ln>
        </p:spPr>
        <p:txBody>
          <a:bodyPr/>
          <a:lstStyle/>
          <a:p>
            <a:pPr algn="ctr"/>
            <a:r>
              <a:rPr lang="en-GB" sz="4000" dirty="0"/>
              <a:t>Respondent Information </a:t>
            </a:r>
            <a:br>
              <a:rPr lang="en-GB" dirty="0"/>
            </a:br>
            <a:r>
              <a:rPr lang="en-GB" sz="1800" dirty="0"/>
              <a:t>(please type or write below)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BDC70-0A5C-4CF4-BCF0-9DF5C7605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212" y="1850725"/>
            <a:ext cx="10515600" cy="4351338"/>
          </a:xfrm>
        </p:spPr>
        <p:txBody>
          <a:bodyPr>
            <a:normAutofit/>
          </a:bodyPr>
          <a:lstStyle/>
          <a:p>
            <a:r>
              <a:rPr lang="en-GB" sz="2200" dirty="0"/>
              <a:t>How old are you?</a:t>
            </a:r>
          </a:p>
          <a:p>
            <a:r>
              <a:rPr lang="en-GB" sz="2200" dirty="0"/>
              <a:t>Are you in education or training?</a:t>
            </a:r>
          </a:p>
          <a:p>
            <a:r>
              <a:rPr lang="en-GB" sz="2200" dirty="0"/>
              <a:t>Are you employed?</a:t>
            </a:r>
          </a:p>
          <a:p>
            <a:r>
              <a:rPr lang="en-GB" sz="2200" dirty="0"/>
              <a:t>Do you have a diagnosis of any of the following? (please tick)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  <a:p>
            <a:pPr marL="0" indent="0">
              <a:buNone/>
            </a:pPr>
            <a:r>
              <a:rPr lang="en-GB" sz="1800" dirty="0"/>
              <a:t>						</a:t>
            </a:r>
          </a:p>
          <a:p>
            <a:r>
              <a:rPr lang="en-GB" sz="2200" dirty="0"/>
              <a:t>How would you describe your speech, language, and communication needs?</a:t>
            </a:r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52F075F-9448-4FF7-AFCB-93C655F071FF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563197"/>
          <a:ext cx="10678160" cy="1630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9080">
                  <a:extLst>
                    <a:ext uri="{9D8B030D-6E8A-4147-A177-3AD203B41FA5}">
                      <a16:colId xmlns:a16="http://schemas.microsoft.com/office/drawing/2014/main" val="1350547486"/>
                    </a:ext>
                  </a:extLst>
                </a:gridCol>
                <a:gridCol w="5339080">
                  <a:extLst>
                    <a:ext uri="{9D8B030D-6E8A-4147-A177-3AD203B41FA5}">
                      <a16:colId xmlns:a16="http://schemas.microsoft.com/office/drawing/2014/main" val="3342223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Autism Spectrum Disorder (ASD)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GB" sz="1400" b="0" dirty="0"/>
                        <a:t>Learning Difficulties (Mild, Moderate, Severe, or Profound &amp; Multiple) </a:t>
                      </a:r>
                    </a:p>
                    <a:p>
                      <a:endParaRPr lang="en-GB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77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Speech, Language, &amp; Communication Needs (SLCN)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Social, Emotional, Mental Health Needs (SEMH)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97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Specific Learning Difficulties (e.g. Dyslexia)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dirty="0"/>
                        <a:t>Multi - Sensory impairment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285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0" dirty="0"/>
                        <a:t>Hearing Impairment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263817"/>
                  </a:ext>
                </a:extLst>
              </a:tr>
            </a:tbl>
          </a:graphicData>
        </a:graphic>
      </p:graphicFrame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11DB79C7-8275-4829-AD3B-A0B3A85E6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by Gemma Arnold using Widgit Symbols ©Widgit Software 2002 - 2021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CF71F-C5D6-4135-BE6A-A8187C4C7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Better Communication CIC, 2021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9C4A7B-8CE8-4B46-A462-DA9CECEB2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8695-28BF-4A3C-BA51-40E2AF8AE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72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3FDA2-372C-4F3B-9D0C-8AA401CA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01792"/>
            <a:ext cx="7607300" cy="1325563"/>
          </a:xfrm>
          <a:ln w="25400"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GB" sz="4000" dirty="0"/>
              <a:t>Please tell us where you live </a:t>
            </a:r>
            <a:br>
              <a:rPr lang="en-GB" dirty="0"/>
            </a:br>
            <a:r>
              <a:rPr lang="en-GB" sz="1800" dirty="0"/>
              <a:t>(please tick)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28F4253-F73E-4AE5-9334-9F298B79E277}"/>
              </a:ext>
            </a:extLst>
          </p:cNvPr>
          <p:cNvGraphicFramePr>
            <a:graphicFrameLocks noGrp="1"/>
          </p:cNvGraphicFramePr>
          <p:nvPr/>
        </p:nvGraphicFramePr>
        <p:xfrm>
          <a:off x="4064000" y="1910607"/>
          <a:ext cx="4064000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947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Canterbury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55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Dartford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9917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Gravesham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693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Maidstone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0990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Sevenoaks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22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Shepway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8291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Thanet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0109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Tonbridge &amp; </a:t>
                      </a:r>
                      <a:r>
                        <a:rPr lang="en-GB" b="0" dirty="0" err="1"/>
                        <a:t>Malling</a:t>
                      </a:r>
                      <a:endParaRPr lang="en-GB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505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Tunbridge Wells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28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Dover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89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/>
                        <a:t>Swale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989424"/>
                  </a:ext>
                </a:extLst>
              </a:tr>
            </a:tbl>
          </a:graphicData>
        </a:graphic>
      </p:graphicFrame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3FC58E-F455-41B2-97C8-3F70C62EC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by Gemma Arnold using Widgit Symbols ©Widgit Software 2002 - 2021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DA4B70-1FB3-4600-AA12-1B844A59B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Better Communication CIC, 2021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76C23-E6E0-401E-A17B-4C80EB583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8695-28BF-4A3C-BA51-40E2AF8AE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18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ECA892-CE52-4A28-B1D3-6EF2E4AB3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781175"/>
            <a:ext cx="8305800" cy="329565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E1E7E7B-62FA-4512-AF8F-996AAB99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900" y="320675"/>
            <a:ext cx="7607300" cy="1325563"/>
          </a:xfrm>
          <a:ln w="25400"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4000" dirty="0"/>
              <a:t>What is communication?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D378400-E588-4E1A-9AB6-0CF3DE05DD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4D00CD-23C9-4A23-88BD-45A6A507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by Gemma Arnold using Widgit Symbols ©Widgit Software 2002 - 2021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D6555-8C37-4179-A260-2D185320E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Better Communication CIC, 2021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31F8628-C7F7-4D45-9949-B4F80A02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8695-28BF-4A3C-BA51-40E2AF8AE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1837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4FE0EB-68D4-4A56-8F71-AD79B681CE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Core Activity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2905E79-AD4E-44ED-8B2D-EA9E88A138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0A4DA1-57F0-42BF-B26C-887D383C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C7EAEF-0C4E-4051-96AD-A2A6CEBD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61660-4287-4CD4-9ECF-D061B170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97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FF44E3-2ECC-4493-AFE3-D650D5F18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504825"/>
            <a:ext cx="8572500" cy="58483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598F12-8218-4DC7-AD74-400DC077197A}"/>
              </a:ext>
            </a:extLst>
          </p:cNvPr>
          <p:cNvSpPr txBox="1"/>
          <p:nvPr/>
        </p:nvSpPr>
        <p:spPr>
          <a:xfrm>
            <a:off x="432362" y="868101"/>
            <a:ext cx="137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Core vocabulary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55053E-7BF3-4E6B-96BA-459E343F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CA7C60-D65B-4328-B435-995E74621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4C32D-5D56-45D4-99EA-C6731F36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03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3">
            <a:extLst>
              <a:ext uri="{FF2B5EF4-FFF2-40B4-BE49-F238E27FC236}">
                <a16:creationId xmlns:a16="http://schemas.microsoft.com/office/drawing/2014/main" id="{F6FA2421-7054-4996-9008-199C8EB1B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36" y="640799"/>
            <a:ext cx="814928" cy="80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4">
            <a:extLst>
              <a:ext uri="{FF2B5EF4-FFF2-40B4-BE49-F238E27FC236}">
                <a16:creationId xmlns:a16="http://schemas.microsoft.com/office/drawing/2014/main" id="{D5BABBF8-2549-45CB-838E-42A4BF7D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6" y="593855"/>
            <a:ext cx="976321" cy="89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2">
            <a:extLst>
              <a:ext uri="{FF2B5EF4-FFF2-40B4-BE49-F238E27FC236}">
                <a16:creationId xmlns:a16="http://schemas.microsoft.com/office/drawing/2014/main" id="{C5276FC5-7C35-4ECB-99AC-73E8A2C58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0" y="565645"/>
            <a:ext cx="793008" cy="89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6">
            <a:extLst>
              <a:ext uri="{FF2B5EF4-FFF2-40B4-BE49-F238E27FC236}">
                <a16:creationId xmlns:a16="http://schemas.microsoft.com/office/drawing/2014/main" id="{7E572792-86D9-498D-A9AE-C054ACAF9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37" y="538042"/>
            <a:ext cx="865586" cy="10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1">
            <a:extLst>
              <a:ext uri="{FF2B5EF4-FFF2-40B4-BE49-F238E27FC236}">
                <a16:creationId xmlns:a16="http://schemas.microsoft.com/office/drawing/2014/main" id="{ED8B1EB4-0987-4218-84E3-8AA10DA0A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6" y="585578"/>
            <a:ext cx="1012642" cy="104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7">
            <a:extLst>
              <a:ext uri="{FF2B5EF4-FFF2-40B4-BE49-F238E27FC236}">
                <a16:creationId xmlns:a16="http://schemas.microsoft.com/office/drawing/2014/main" id="{3CC5EAE7-DBCC-4320-B100-11A205F1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97" y="562277"/>
            <a:ext cx="887660" cy="96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5">
            <a:extLst>
              <a:ext uri="{FF2B5EF4-FFF2-40B4-BE49-F238E27FC236}">
                <a16:creationId xmlns:a16="http://schemas.microsoft.com/office/drawing/2014/main" id="{5DE7A866-01EE-4AF2-B4A2-A98043EF7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07" y="632765"/>
            <a:ext cx="816864" cy="84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30163DA0-5F8A-40B5-A50E-FD8078FA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13" y="535061"/>
            <a:ext cx="803757" cy="90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8F695153-2516-4296-9642-E80BC04A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3" y="552813"/>
            <a:ext cx="807635" cy="93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FF6E9C16-2655-4478-898A-E4B05BF05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1" y="689645"/>
            <a:ext cx="895779" cy="95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AB16C36-4831-4D7D-803C-4F4AFD94E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29" y="582202"/>
            <a:ext cx="801942" cy="83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CA61987B-26F8-46DD-98DC-C4049F918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9" y="426065"/>
            <a:ext cx="780051" cy="88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B6B19868-A72B-461F-81BB-C71A290C7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2" y="618131"/>
            <a:ext cx="782840" cy="80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F973EAD-064D-473D-AD12-0D3E7ED7C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4" y="441723"/>
            <a:ext cx="945486" cy="114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DF194432-1EE4-42E3-9D0D-68796000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71" y="405758"/>
            <a:ext cx="1067706" cy="11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8">
            <a:extLst>
              <a:ext uri="{FF2B5EF4-FFF2-40B4-BE49-F238E27FC236}">
                <a16:creationId xmlns:a16="http://schemas.microsoft.com/office/drawing/2014/main" id="{B796E895-8E2D-4805-B97A-ACD83557A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1D33C6AE-E9CB-4FC0-9F77-CF1EFA9CB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9700" y="234156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3D9FBDFD-D320-4027-A3D7-0196FECAD33A}"/>
              </a:ext>
            </a:extLst>
          </p:cNvPr>
          <p:cNvGraphicFramePr>
            <a:graphicFrameLocks noGrp="1"/>
          </p:cNvGraphicFramePr>
          <p:nvPr/>
        </p:nvGraphicFramePr>
        <p:xfrm>
          <a:off x="1992882" y="536292"/>
          <a:ext cx="12091788" cy="5724385"/>
        </p:xfrm>
        <a:graphic>
          <a:graphicData uri="http://schemas.openxmlformats.org/drawingml/2006/table">
            <a:tbl>
              <a:tblPr/>
              <a:tblGrid>
                <a:gridCol w="3022947">
                  <a:extLst>
                    <a:ext uri="{9D8B030D-6E8A-4147-A177-3AD203B41FA5}">
                      <a16:colId xmlns:a16="http://schemas.microsoft.com/office/drawing/2014/main" val="3640214578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45913044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92419412"/>
                    </a:ext>
                  </a:extLst>
                </a:gridCol>
                <a:gridCol w="3022947">
                  <a:extLst>
                    <a:ext uri="{9D8B030D-6E8A-4147-A177-3AD203B41FA5}">
                      <a16:colId xmlns:a16="http://schemas.microsoft.com/office/drawing/2014/main" val="1816644675"/>
                    </a:ext>
                  </a:extLst>
                </a:gridCol>
              </a:tblGrid>
              <a:tr h="1431308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505282"/>
                  </a:ext>
                </a:extLst>
              </a:tr>
              <a:tr h="429307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3935967"/>
                  </a:ext>
                </a:extLst>
              </a:tr>
            </a:tbl>
          </a:graphicData>
        </a:graphic>
      </p:graphicFrame>
      <p:pic>
        <p:nvPicPr>
          <p:cNvPr id="24" name="Picture 23">
            <a:extLst>
              <a:ext uri="{FF2B5EF4-FFF2-40B4-BE49-F238E27FC236}">
                <a16:creationId xmlns:a16="http://schemas.microsoft.com/office/drawing/2014/main" id="{096B741D-3835-4001-9544-FE5B936A4F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56979" y="639994"/>
            <a:ext cx="1243943" cy="12652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33B0E2E-2586-41B3-83C6-344E2743B3B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708547" y="597323"/>
            <a:ext cx="1586333" cy="13450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5ED2D4F-81B3-487C-B278-DFBB8797B6F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53459" y="679274"/>
            <a:ext cx="1160818" cy="122300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E9B0E-7E26-4AE6-9E35-571834F9A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4934F-27A4-4087-BD8C-FF832E55F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D7204-2723-4849-8AC2-573194ACC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08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33E15-F0C8-4ECF-810A-58A25757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0" y="365125"/>
            <a:ext cx="7607300" cy="1585595"/>
          </a:xfrm>
          <a:ln w="254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3 things from the Core Activity that would make things better</a:t>
            </a:r>
            <a:r>
              <a:rPr lang="en-GB" sz="2700" dirty="0"/>
              <a:t> </a:t>
            </a:r>
            <a:br>
              <a:rPr lang="en-GB" sz="2700" dirty="0"/>
            </a:br>
            <a:r>
              <a:rPr lang="en-GB" sz="2700" dirty="0"/>
              <a:t>(please write or type below)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4965F-A739-4744-BC7B-3946EE396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1.</a:t>
            </a:r>
          </a:p>
          <a:p>
            <a:pPr>
              <a:lnSpc>
                <a:spcPct val="200000"/>
              </a:lnSpc>
            </a:pPr>
            <a:r>
              <a:rPr lang="en-GB" dirty="0"/>
              <a:t>2.</a:t>
            </a:r>
          </a:p>
          <a:p>
            <a:pPr>
              <a:lnSpc>
                <a:spcPct val="200000"/>
              </a:lnSpc>
            </a:pPr>
            <a:r>
              <a:rPr lang="en-GB" dirty="0"/>
              <a:t>3.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915E6B-96D2-4DC5-B6E2-8B0DF3834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Developed by Gemma Arnold using Widgit Symbols ©Widgit Software 2002 - 2021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2E9DC-F834-4E5C-AA6C-04ADBE74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 Better Communication CIC, 2021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65272-0291-4B5C-82AF-0E441875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A8695-28BF-4A3C-BA51-40E2AF8AEB7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339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D06B-EDC2-465C-B0CF-84D0022D8D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Extension Activities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495195-1C0D-4AA5-A072-3549C451C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873E8-185B-41C4-950C-CF7EF785E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© Better Communication CIC, 2021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DA55D-2644-4EA4-BCF3-5C90CE6B5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Developed by Gemma Arnold using Widgit Symbols ©Widgit Software 2002 - 2021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90C35-26DC-4E29-BFD4-C72D3A0C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8695-28BF-4A3C-BA51-40E2AF8AEB7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120811"/>
      </p:ext>
    </p:extLst>
  </p:cSld>
  <p:clrMapOvr>
    <a:masterClrMapping/>
  </p:clrMapOvr>
</p:sld>
</file>

<file path=ppt/theme/theme1.xml><?xml version="1.0" encoding="utf-8"?>
<a:theme xmlns:a="http://schemas.openxmlformats.org/drawingml/2006/main" name="CIC 2021 with widg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PA Visual Rating Scale Instructions" id="{9DD0AD9A-F772-044F-BF1E-07CC1396D869}" vid="{725FBB81-8FF3-D440-BA57-DBDD177C27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489</Words>
  <Application>Microsoft Office PowerPoint</Application>
  <PresentationFormat>Widescreen</PresentationFormat>
  <Paragraphs>87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CIC 2021 with widget</vt:lpstr>
      <vt:lpstr>Good / Not Good  Rating Scale (People)</vt:lpstr>
      <vt:lpstr>Respondent Information  (please type or write below)</vt:lpstr>
      <vt:lpstr>Please tell us where you live  (please tick)</vt:lpstr>
      <vt:lpstr>What is communication?</vt:lpstr>
      <vt:lpstr>Core Activity</vt:lpstr>
      <vt:lpstr>PowerPoint Presentation</vt:lpstr>
      <vt:lpstr>PowerPoint Presentation</vt:lpstr>
      <vt:lpstr>3 things from the Core Activity that would make things better  (please write or type below)</vt:lpstr>
      <vt:lpstr>Extension Activities</vt:lpstr>
      <vt:lpstr>Health Professionals</vt:lpstr>
      <vt:lpstr>PowerPoint Presentation</vt:lpstr>
      <vt:lpstr>Professionals</vt:lpstr>
      <vt:lpstr>PowerPoint Presentation</vt:lpstr>
      <vt:lpstr>Please save your  rating scales and return to Gemma@bettercommunication.org.uk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/ Not Good  Rating Scale (People)</dc:title>
  <dc:creator>gemma arnold</dc:creator>
  <cp:lastModifiedBy>gemma arnold</cp:lastModifiedBy>
  <cp:revision>2</cp:revision>
  <dcterms:created xsi:type="dcterms:W3CDTF">2021-09-19T09:35:35Z</dcterms:created>
  <dcterms:modified xsi:type="dcterms:W3CDTF">2021-09-19T09:53:33Z</dcterms:modified>
</cp:coreProperties>
</file>