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1" r:id="rId2"/>
    <p:sldId id="272" r:id="rId3"/>
    <p:sldId id="278" r:id="rId4"/>
    <p:sldId id="269" r:id="rId5"/>
    <p:sldId id="274" r:id="rId6"/>
    <p:sldId id="258" r:id="rId7"/>
    <p:sldId id="265" r:id="rId8"/>
    <p:sldId id="280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55FFB-71B1-4381-A20C-A6E288BF8F0F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0542D-9D39-40C5-BB31-F43499C1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1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4CDE3-1EF0-46A6-A9CA-14B39266CD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23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4CDE3-1EF0-46A6-A9CA-14B39266CD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94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B3FA-0C96-4820-A4F5-C2564A553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37DDA-4ADD-4D67-B9D2-EF2700356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EBC29-90B3-8644-8293-8E486725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76964-8D3E-124E-952B-E9DC8B79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05AD5-578D-2448-8036-84763FDE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5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09EB-6587-4940-AC2E-5F723708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7C102-87C3-4D83-8EC1-C9020C20E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4E7C9-E752-4151-AC67-6FFFA3DA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E363-C490-48FA-9C89-DFB2DA62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2508-CC16-48E7-9ED3-AE883870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9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941C8-15AA-4177-97DF-8AD669470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AE45A-8B13-4368-88E0-EA942CFCD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6AD3-5428-4A0B-BD00-826443A9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797FE-7E8A-40F8-95CC-FF0DB758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BD17A-305D-403F-8CBA-E25412A1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2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5DEC-44BF-4A1B-A33E-A5B022A9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09392-B105-4EDA-BF72-52DF22CE0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DABE9-F735-46C2-9FD3-B93484A7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A4272-C0FD-4AA2-849A-5B9E6B8A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33C9-561D-41D3-80FF-1BC888C5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8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1846-3D8D-4E4A-A1EB-6A39BB43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43C98-F629-401A-94AF-F6779D92C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7F264-268C-49AA-8C12-D4E9D085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DCC86-D884-4B8F-8352-68E3023C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1CA7-B237-4AEB-807A-3FA94384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ED05-94AB-4F66-8824-E4A3ABE3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7F40-C016-4A77-831B-77689B489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5F7F0-6205-413D-B071-8F64259AB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8118A-BDA3-4CC8-9720-F05615CD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4415A-CB9C-49BB-B118-C3C38EC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113E0-2D71-4623-96F7-13A36F96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8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B3A4-159F-4D66-A264-7C8751A7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9F01-22D9-40E2-A1D4-FD30B170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10904-9E9E-4D91-923D-CBD001AE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8C69-9C7B-4776-8EB4-EEA54E0D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4017F-CCB1-4A5F-9092-27962EFDC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160FC-F594-4295-BDEE-4DAB3560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3C9E3-7B4E-4A5A-BAC0-B0F74DC4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004B7-BF9F-4361-9AD1-4C00B355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65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CB8-EBED-4A9C-AD21-1B1E1FAF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9FCFE-5EDC-461A-9858-F017AF60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F4B89-A8C0-411D-953C-4CF32568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B842D-48A4-4A7C-806D-6EACBD0E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3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A6838-76FE-4746-8151-E47FDE2E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DE6D3-CED1-418A-995C-4456DEB0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76008-C99F-45CF-8287-1C13D9D2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64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7F1-63EF-4608-BBB6-B28486B0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82436-6D60-4633-B601-452A1D2A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5ABB0-665A-447C-A9C7-B633DBAC1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02D9A-D833-498B-AF9B-CBDA2540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AF078-E344-47DB-9192-401B096B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2824B-9F4C-489B-8724-F5499E01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F0BA-B0CB-448A-9BE2-9B4ADFD1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B4075-1E1F-47FD-B439-A1BF15BAB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14A63-73B0-44EC-B39A-8E39DFFBE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0997E-6CCA-4ADD-8DE7-5B2C42D7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0F845-3810-4B65-B0EA-C74FF87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F5EA4-FCC8-47C2-BBDA-92C3A3E6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0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4CC68-1075-45F1-940E-0825E9D83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512E-07AF-4FA7-AA0B-D61496CE4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20FD38-A703-BE4A-888B-2BC2A638D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3746500" cy="9906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CCE6D04-8596-2E41-938D-F3FF12C60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6528646F-6AFA-9B4E-936D-B38ED958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43862C2-BA00-FE46-8371-B1F22472F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6500" y="6360047"/>
            <a:ext cx="5429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Developed by Gemma Arnold using Widgit Symbols ©Widgit Software 2002 - 2021</a:t>
            </a:r>
          </a:p>
        </p:txBody>
      </p:sp>
    </p:spTree>
    <p:extLst>
      <p:ext uri="{BB962C8B-B14F-4D97-AF65-F5344CB8AC3E}">
        <p14:creationId xmlns:p14="http://schemas.microsoft.com/office/powerpoint/2010/main" val="31997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9.png"/><Relationship Id="rId5" Type="http://schemas.openxmlformats.org/officeDocument/2006/relationships/image" Target="../media/image28.png"/><Relationship Id="rId15" Type="http://schemas.openxmlformats.org/officeDocument/2006/relationships/image" Target="../media/image23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1.png"/><Relationship Id="rId5" Type="http://schemas.openxmlformats.org/officeDocument/2006/relationships/image" Target="../media/image38.png"/><Relationship Id="rId10" Type="http://schemas.openxmlformats.org/officeDocument/2006/relationships/image" Target="../media/image20.png"/><Relationship Id="rId4" Type="http://schemas.openxmlformats.org/officeDocument/2006/relationships/image" Target="../media/image37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90C7-61DA-4058-B36D-A9689B493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09" y="1122363"/>
            <a:ext cx="9954705" cy="2387600"/>
          </a:xfrm>
        </p:spPr>
        <p:txBody>
          <a:bodyPr/>
          <a:lstStyle/>
          <a:p>
            <a:r>
              <a:rPr lang="en-GB" dirty="0"/>
              <a:t>Sometimes/Always/Never Good Rating Scale (People)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464C5-00EB-46F6-AABC-F54A426EA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Gemma Arnold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8FE6-5CC4-4B35-8AEF-362A3722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568CE-498E-4CB9-8542-9009426C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FE046-D85D-484C-B8D3-EDBEC7F9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7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3611-E77C-4898-B908-2A888F10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Professionals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4BA017-3084-41B0-8448-0FF9BBF44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897" y="1397362"/>
            <a:ext cx="7722205" cy="491135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997AE-F134-461D-85B6-EED4CF23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9C2F-2770-4D99-9874-3D236CE8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8925E-D877-4E30-979F-6E660079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7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1823F-2558-4883-B118-D1CDF3EFE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91" y="611128"/>
            <a:ext cx="977609" cy="934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589F33-5AE2-48FB-8BD7-3B3C7BB7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89" y="582224"/>
            <a:ext cx="985611" cy="992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B6CAC2-3134-4787-9BC7-5348F41D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70" y="523561"/>
            <a:ext cx="959850" cy="1051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A261-184D-4057-9C29-C6DF26FD0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07" y="568339"/>
            <a:ext cx="1185615" cy="10726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E31A50-E4D8-4BED-B0E4-7E155652A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55" y="557314"/>
            <a:ext cx="1084117" cy="10424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7E5486-1709-4610-B034-A0544ABB9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05" y="436486"/>
            <a:ext cx="981920" cy="10090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41D1E3-0B25-4678-906C-B01D6EDA05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87" y="457348"/>
            <a:ext cx="977609" cy="1051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FD63AE-33F1-4B85-A667-05B88A59C0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2638" y="2073863"/>
            <a:ext cx="978319" cy="992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2CD59C-FC46-4CEA-A7EB-0040905358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0" y="2073863"/>
            <a:ext cx="1084116" cy="9926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D68AC0A-2C21-498C-A65D-8DD616937C9D}"/>
              </a:ext>
            </a:extLst>
          </p:cNvPr>
          <p:cNvGraphicFramePr>
            <a:graphicFrameLocks noGrp="1"/>
          </p:cNvGraphicFramePr>
          <p:nvPr/>
        </p:nvGraphicFramePr>
        <p:xfrm>
          <a:off x="1553528" y="536292"/>
          <a:ext cx="12531143" cy="5753369"/>
        </p:xfrm>
        <a:graphic>
          <a:graphicData uri="http://schemas.openxmlformats.org/drawingml/2006/table">
            <a:tbl>
              <a:tblPr/>
              <a:tblGrid>
                <a:gridCol w="2029273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77514667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799621319"/>
                    </a:ext>
                  </a:extLst>
                </a:gridCol>
                <a:gridCol w="2384778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3855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3148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C5050D9E-11BE-4242-8BA6-C137183ACB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0754" y="837718"/>
            <a:ext cx="881063" cy="942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B1F86-2065-4EF0-8318-AD06B974FD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9988" y="751496"/>
            <a:ext cx="1127840" cy="10166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357F80-FA68-447B-8305-8FE8D91D61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1" y="777182"/>
            <a:ext cx="1127840" cy="10614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BE802A-C269-4EC7-9738-9A15654492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1870" y="773359"/>
            <a:ext cx="1190574" cy="104175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6D602-4BFE-47D2-ACC3-0FD1407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4C45DB-64CE-409C-90D6-8577BCB5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AFDF0-22AD-4213-ADB4-44077A5F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11</a:t>
            </a:fld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DF605AB-DD8D-4653-977D-AF93351437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12425" y="740166"/>
            <a:ext cx="1052094" cy="10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2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3611-E77C-4898-B908-2A888F10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Professionals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EE443-C84F-4987-90CD-6A7B43D3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466850"/>
            <a:ext cx="8610600" cy="39243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27FB0-33FC-4C17-9DBC-B157C7C4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593D2-236D-4A74-A609-B856FE61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C4300-1781-4FE2-B9A2-6D960B23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6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35FF38-7B4E-4AF5-B9E8-78B5AD065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91" y="643097"/>
            <a:ext cx="1058322" cy="1014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C1D084-7DE3-47BB-9CB6-AEC13C58F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79" y="515507"/>
            <a:ext cx="1059275" cy="1095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C36D0A-35A0-4C5E-ACFC-D3FE9A5D9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57" y="536346"/>
            <a:ext cx="847404" cy="1039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B150D9-1174-499B-9705-832B49F27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48" y="545083"/>
            <a:ext cx="1001259" cy="10665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D28297-B930-4EE4-8F20-262329FD1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53" y="488989"/>
            <a:ext cx="1208748" cy="1226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CE51A0-1DAB-4C11-B2D1-DB972C79E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575" y="524904"/>
            <a:ext cx="1010591" cy="1039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0DE361-8EFD-44AF-892E-5C8BB245B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79" y="511874"/>
            <a:ext cx="939502" cy="104389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C8E7E1A-824D-4F08-AE3A-DBD2F25F1B43}"/>
              </a:ext>
            </a:extLst>
          </p:cNvPr>
          <p:cNvGraphicFramePr>
            <a:graphicFrameLocks noGrp="1"/>
          </p:cNvGraphicFramePr>
          <p:nvPr/>
        </p:nvGraphicFramePr>
        <p:xfrm>
          <a:off x="1553528" y="536292"/>
          <a:ext cx="12531143" cy="5832719"/>
        </p:xfrm>
        <a:graphic>
          <a:graphicData uri="http://schemas.openxmlformats.org/drawingml/2006/table">
            <a:tbl>
              <a:tblPr/>
              <a:tblGrid>
                <a:gridCol w="2029273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77514667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799621319"/>
                    </a:ext>
                  </a:extLst>
                </a:gridCol>
                <a:gridCol w="2384778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5839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3743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DFBE87C0-43C0-48A0-948E-AEA9A52EC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0754" y="837718"/>
            <a:ext cx="881063" cy="942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CEB6DD-0652-4F76-827F-774B06244B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9988" y="751496"/>
            <a:ext cx="1127840" cy="10166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2E5AB6-E08E-4908-AC09-0830F94693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1" y="777182"/>
            <a:ext cx="1127840" cy="10614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807CF2-651F-47FD-97C3-2B867CD2EC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1870" y="773359"/>
            <a:ext cx="1190574" cy="10417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177B4D-7F38-48EA-871D-6ED5C62C2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2425" y="740166"/>
            <a:ext cx="1052094" cy="1056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C1605-2C26-4CA1-B77C-EC881582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6F3BE9-DA29-48C9-A5B6-1866D27B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B94456-576A-45B8-9ED4-99D16F02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79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CC6A-A645-4882-9D7C-5EC0D5127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Please save your  rating scales and return to Gemma@bettercommunication.org.uk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F5CBF-62E3-46F4-8F8A-F44E5257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4E309-948C-4D0A-9A0E-677C6A28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387C9-0869-4414-9D80-2FD6F01B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7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1664-B886-4ABB-A619-311C6A2A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0" y="338560"/>
            <a:ext cx="7607300" cy="1325563"/>
          </a:xfrm>
          <a:ln w="2222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GB" sz="4000" dirty="0"/>
              <a:t>Respondent Information </a:t>
            </a:r>
            <a:br>
              <a:rPr lang="en-GB" dirty="0"/>
            </a:br>
            <a:r>
              <a:rPr lang="en-GB" sz="1800" dirty="0"/>
              <a:t>(please type or write below)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DC70-0A5C-4CF4-BCF0-9DF5C7605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12" y="18507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200" dirty="0"/>
              <a:t>How old are you?</a:t>
            </a:r>
          </a:p>
          <a:p>
            <a:r>
              <a:rPr lang="en-GB" sz="2200" dirty="0"/>
              <a:t>Are you in education or training?</a:t>
            </a:r>
          </a:p>
          <a:p>
            <a:r>
              <a:rPr lang="en-GB" sz="2200" dirty="0"/>
              <a:t>Are you employed?</a:t>
            </a:r>
          </a:p>
          <a:p>
            <a:r>
              <a:rPr lang="en-GB" sz="2200" dirty="0"/>
              <a:t>Do you have a diagnosis of any of the following? (please tick)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r>
              <a:rPr lang="en-GB" sz="1800" dirty="0"/>
              <a:t>						</a:t>
            </a:r>
          </a:p>
          <a:p>
            <a:r>
              <a:rPr lang="en-GB" sz="2200" dirty="0"/>
              <a:t>How would you describe your speech, language, and communication needs?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2F075F-9448-4FF7-AFCB-93C655F071F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563197"/>
          <a:ext cx="10678160" cy="1630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9080">
                  <a:extLst>
                    <a:ext uri="{9D8B030D-6E8A-4147-A177-3AD203B41FA5}">
                      <a16:colId xmlns:a16="http://schemas.microsoft.com/office/drawing/2014/main" val="1350547486"/>
                    </a:ext>
                  </a:extLst>
                </a:gridCol>
                <a:gridCol w="5339080">
                  <a:extLst>
                    <a:ext uri="{9D8B030D-6E8A-4147-A177-3AD203B41FA5}">
                      <a16:colId xmlns:a16="http://schemas.microsoft.com/office/drawing/2014/main" val="334222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Autism Spectrum Disorder (ASD)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400" b="0" dirty="0"/>
                        <a:t>Learning Difficulties (Mild, Moderate, Severe, or Profound &amp; Multiple) </a:t>
                      </a:r>
                    </a:p>
                    <a:p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7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Speech, Language, &amp; Communication Needs (SLCN)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Social, Emotional, Mental Health Needs (SEMH)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7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Specific Learning Difficulties (e.g. Dyslexia)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Multi - Sensory impairment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8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Hearing Impairment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63817"/>
                  </a:ext>
                </a:extLst>
              </a:tr>
            </a:tbl>
          </a:graphicData>
        </a:graphic>
      </p:graphicFrame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11DB79C7-8275-4829-AD3B-A0B3A85E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by Gemma Arnold using Widgit Symbols ©Widgit Software 2002 - 2021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CF71F-C5D6-4135-BE6A-A8187C4C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Better Communication CIC, 2021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C4A7B-8CE8-4B46-A462-DA9CECEB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8695-28BF-4A3C-BA51-40E2AF8AE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72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FDA2-372C-4F3B-9D0C-8AA401CA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01792"/>
            <a:ext cx="7607300" cy="1325563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sz="4000" dirty="0"/>
              <a:t>Please tell us where you live </a:t>
            </a:r>
            <a:br>
              <a:rPr lang="en-GB" dirty="0"/>
            </a:br>
            <a:r>
              <a:rPr lang="en-GB" sz="1800" dirty="0"/>
              <a:t>(please tick)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28F4253-F73E-4AE5-9334-9F298B79E277}"/>
              </a:ext>
            </a:extLst>
          </p:cNvPr>
          <p:cNvGraphicFramePr>
            <a:graphicFrameLocks noGrp="1"/>
          </p:cNvGraphicFramePr>
          <p:nvPr/>
        </p:nvGraphicFramePr>
        <p:xfrm>
          <a:off x="4064000" y="1910607"/>
          <a:ext cx="4064000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947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Canterbury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Dartford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1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Gravesham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9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Maidstone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9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Sevenoaks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2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Shepway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29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Thanet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10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Tonbridge &amp; </a:t>
                      </a:r>
                      <a:r>
                        <a:rPr lang="en-GB" b="0" dirty="0" err="1"/>
                        <a:t>Malling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0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Tunbridge Wells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8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Dover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18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Swale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989424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FC58E-F455-41B2-97C8-3F70C62E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by Gemma Arnold using Widgit Symbols ©Widgit Software 2002 - 2021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A4B70-1FB3-4600-AA12-1B844A59B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Better Communication CIC, 2021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76C23-E6E0-401E-A17B-4C80EB58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8695-28BF-4A3C-BA51-40E2AF8AE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18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ECA892-CE52-4A28-B1D3-6EF2E4AB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781175"/>
            <a:ext cx="8305800" cy="32956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E1E7E7B-62FA-4512-AF8F-996AAB9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320675"/>
            <a:ext cx="7607300" cy="1325563"/>
          </a:xfrm>
          <a:ln w="25400"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4000" dirty="0"/>
              <a:t>What is communication?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4D00CD-23C9-4A23-88BD-45A6A507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by Gemma Arnold using Widgit Symbols ©Widgit Software 2002 - 2021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D6555-8C37-4179-A260-2D185320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Better Communication CIC, 2021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1F8628-C7F7-4D45-9949-B4F80A02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8695-28BF-4A3C-BA51-40E2AF8AE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83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4FE0EB-68D4-4A56-8F71-AD79B681C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Core Activity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A4DA1-57F0-42BF-B26C-887D383C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7EAEF-0C4E-4051-96AD-A2A6CEBD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61660-4287-4CD4-9ECF-D061B170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7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F44E3-2ECC-4493-AFE3-D650D5F1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504825"/>
            <a:ext cx="8572500" cy="5848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598F12-8218-4DC7-AD74-400DC077197A}"/>
              </a:ext>
            </a:extLst>
          </p:cNvPr>
          <p:cNvSpPr txBox="1"/>
          <p:nvPr/>
        </p:nvSpPr>
        <p:spPr>
          <a:xfrm>
            <a:off x="432362" y="868101"/>
            <a:ext cx="137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Core vocabulary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5053E-7BF3-4E6B-96BA-459E343F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A7C60-D65B-4328-B435-995E7462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4C32D-5D56-45D4-99EA-C6731F36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3">
            <a:extLst>
              <a:ext uri="{FF2B5EF4-FFF2-40B4-BE49-F238E27FC236}">
                <a16:creationId xmlns:a16="http://schemas.microsoft.com/office/drawing/2014/main" id="{F6FA2421-7054-4996-9008-199C8EB1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6" y="640799"/>
            <a:ext cx="814928" cy="8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4">
            <a:extLst>
              <a:ext uri="{FF2B5EF4-FFF2-40B4-BE49-F238E27FC236}">
                <a16:creationId xmlns:a16="http://schemas.microsoft.com/office/drawing/2014/main" id="{D5BABBF8-2549-45CB-838E-42A4BF7D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6" y="593855"/>
            <a:ext cx="976321" cy="89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2">
            <a:extLst>
              <a:ext uri="{FF2B5EF4-FFF2-40B4-BE49-F238E27FC236}">
                <a16:creationId xmlns:a16="http://schemas.microsoft.com/office/drawing/2014/main" id="{C5276FC5-7C35-4ECB-99AC-73E8A2C5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0" y="565645"/>
            <a:ext cx="793008" cy="89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6">
            <a:extLst>
              <a:ext uri="{FF2B5EF4-FFF2-40B4-BE49-F238E27FC236}">
                <a16:creationId xmlns:a16="http://schemas.microsoft.com/office/drawing/2014/main" id="{7E572792-86D9-498D-A9AE-C054ACAF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7" y="538042"/>
            <a:ext cx="865586" cy="10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1">
            <a:extLst>
              <a:ext uri="{FF2B5EF4-FFF2-40B4-BE49-F238E27FC236}">
                <a16:creationId xmlns:a16="http://schemas.microsoft.com/office/drawing/2014/main" id="{ED8B1EB4-0987-4218-84E3-8AA10DA0A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6" y="585578"/>
            <a:ext cx="1012642" cy="10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7">
            <a:extLst>
              <a:ext uri="{FF2B5EF4-FFF2-40B4-BE49-F238E27FC236}">
                <a16:creationId xmlns:a16="http://schemas.microsoft.com/office/drawing/2014/main" id="{3CC5EAE7-DBCC-4320-B100-11A205F1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7" y="562277"/>
            <a:ext cx="887660" cy="9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5">
            <a:extLst>
              <a:ext uri="{FF2B5EF4-FFF2-40B4-BE49-F238E27FC236}">
                <a16:creationId xmlns:a16="http://schemas.microsoft.com/office/drawing/2014/main" id="{5DE7A866-01EE-4AF2-B4A2-A98043EF7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7" y="632765"/>
            <a:ext cx="816864" cy="8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0163DA0-5F8A-40B5-A50E-FD8078FA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3" y="535061"/>
            <a:ext cx="803757" cy="9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8F695153-2516-4296-9642-E80BC04A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3" y="552813"/>
            <a:ext cx="807635" cy="9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F6E9C16-2655-4478-898A-E4B05BF05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1" y="689645"/>
            <a:ext cx="895779" cy="9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AB16C36-4831-4D7D-803C-4F4AFD94E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9" y="582202"/>
            <a:ext cx="801942" cy="83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A61987B-26F8-46DD-98DC-C4049F91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9" y="426065"/>
            <a:ext cx="780051" cy="8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B6B19868-A72B-461F-81BB-C71A290C7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2" y="618131"/>
            <a:ext cx="782840" cy="80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F973EAD-064D-473D-AD12-0D3E7ED7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" y="394589"/>
            <a:ext cx="945486" cy="11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DF194432-1EE4-42E3-9D0D-68796000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1" y="363764"/>
            <a:ext cx="1067706" cy="11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D9FBDFD-D320-4027-A3D7-0196FECAD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56932"/>
              </p:ext>
            </p:extLst>
          </p:nvPr>
        </p:nvGraphicFramePr>
        <p:xfrm>
          <a:off x="1533867" y="618131"/>
          <a:ext cx="12531143" cy="5757548"/>
        </p:xfrm>
        <a:graphic>
          <a:graphicData uri="http://schemas.openxmlformats.org/drawingml/2006/table">
            <a:tbl>
              <a:tblPr/>
              <a:tblGrid>
                <a:gridCol w="2029273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1775146674"/>
                    </a:ext>
                  </a:extLst>
                </a:gridCol>
                <a:gridCol w="2029273">
                  <a:extLst>
                    <a:ext uri="{9D8B030D-6E8A-4147-A177-3AD203B41FA5}">
                      <a16:colId xmlns:a16="http://schemas.microsoft.com/office/drawing/2014/main" val="799621319"/>
                    </a:ext>
                  </a:extLst>
                </a:gridCol>
                <a:gridCol w="2384778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0180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3557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4FE8868-F198-4B4C-9853-7409AADB37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70754" y="837718"/>
            <a:ext cx="881063" cy="942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C8424-216D-4C86-B24F-D336097CC2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59988" y="751496"/>
            <a:ext cx="1127840" cy="1016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5A1EA-09BD-4EC5-8442-369B18E0A7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001" y="777182"/>
            <a:ext cx="1127840" cy="1061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D1C063-1073-412B-A6F4-8C301DDAF03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81870" y="773359"/>
            <a:ext cx="1190574" cy="1041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4B7830-15EF-4619-B10C-5DA7F82177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12425" y="740166"/>
            <a:ext cx="1052094" cy="1056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6B831-ECB9-4A44-9BCD-18A382A6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61DC5-58EB-4C16-ABBB-E8B1B63A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86C641E-19B0-4D4D-8DB6-78D6A3EE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8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3E15-F0C8-4ECF-810A-58A25757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585595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3 things from the Core Activity that would make things better</a:t>
            </a:r>
            <a:r>
              <a:rPr lang="en-GB" sz="2700" dirty="0"/>
              <a:t> </a:t>
            </a:r>
            <a:br>
              <a:rPr lang="en-GB" sz="2700" dirty="0"/>
            </a:br>
            <a:r>
              <a:rPr lang="en-GB" sz="2700" dirty="0"/>
              <a:t>(please write or type below)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965F-A739-4744-BC7B-3946EE396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1.</a:t>
            </a:r>
          </a:p>
          <a:p>
            <a:pPr>
              <a:lnSpc>
                <a:spcPct val="200000"/>
              </a:lnSpc>
            </a:pPr>
            <a:r>
              <a:rPr lang="en-GB" dirty="0"/>
              <a:t>2.</a:t>
            </a:r>
          </a:p>
          <a:p>
            <a:pPr>
              <a:lnSpc>
                <a:spcPct val="200000"/>
              </a:lnSpc>
            </a:pPr>
            <a:r>
              <a:rPr lang="en-GB" dirty="0"/>
              <a:t>3.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15E6B-96D2-4DC5-B6E2-8B0DF383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by Gemma Arnold using Widgit Symbols ©Widgit Software 2002 - 2021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2E9DC-F834-4E5C-AA6C-04ADBE74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Better Communication CIC, 2021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65272-0291-4B5C-82AF-0E441875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8695-28BF-4A3C-BA51-40E2AF8AE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33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D06B-EDC2-465C-B0CF-84D0022D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Extension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95E6F-DBB0-48A3-8368-6DAD8870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5CA80-32A9-4290-8A46-CF8459A4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89849-3EF0-44EE-AD2C-53D43D0D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990781"/>
      </p:ext>
    </p:extLst>
  </p:cSld>
  <p:clrMapOvr>
    <a:masterClrMapping/>
  </p:clrMapOvr>
</p:sld>
</file>

<file path=ppt/theme/theme1.xml><?xml version="1.0" encoding="utf-8"?>
<a:theme xmlns:a="http://schemas.openxmlformats.org/drawingml/2006/main" name="CIC 2021 with widg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PA Visual Rating Scale Instructions" id="{9DD0AD9A-F772-044F-BF1E-07CC1396D869}" vid="{725FBB81-8FF3-D440-BA57-DBDD177C27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490</Words>
  <Application>Microsoft Office PowerPoint</Application>
  <PresentationFormat>Widescreen</PresentationFormat>
  <Paragraphs>87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CIC 2021 with widget</vt:lpstr>
      <vt:lpstr>Sometimes/Always/Never Good Rating Scale (People)</vt:lpstr>
      <vt:lpstr>Respondent Information  (please type or write below)</vt:lpstr>
      <vt:lpstr>Please tell us where you live  (please tick)</vt:lpstr>
      <vt:lpstr>What is communication?</vt:lpstr>
      <vt:lpstr>Core Activity</vt:lpstr>
      <vt:lpstr>PowerPoint Presentation</vt:lpstr>
      <vt:lpstr>PowerPoint Presentation</vt:lpstr>
      <vt:lpstr>3 things from the Core Activity that would make things better  (please write or type below)</vt:lpstr>
      <vt:lpstr>Extension Activities</vt:lpstr>
      <vt:lpstr>Health Professionals</vt:lpstr>
      <vt:lpstr>PowerPoint Presentation</vt:lpstr>
      <vt:lpstr>Professionals</vt:lpstr>
      <vt:lpstr>PowerPoint Presentation</vt:lpstr>
      <vt:lpstr>Please save your  rating scales and return to Gemma@bettercommunication.org.uk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/ Not Good  Rating Scale (People)</dc:title>
  <dc:creator>gemma arnold</dc:creator>
  <cp:lastModifiedBy>gemma arnold</cp:lastModifiedBy>
  <cp:revision>6</cp:revision>
  <dcterms:created xsi:type="dcterms:W3CDTF">2021-09-19T09:35:35Z</dcterms:created>
  <dcterms:modified xsi:type="dcterms:W3CDTF">2021-09-19T19:52:09Z</dcterms:modified>
</cp:coreProperties>
</file>