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62" r:id="rId3"/>
    <p:sldId id="266" r:id="rId4"/>
    <p:sldId id="263" r:id="rId5"/>
    <p:sldId id="265" r:id="rId6"/>
    <p:sldId id="260" r:id="rId7"/>
    <p:sldId id="257" r:id="rId8"/>
    <p:sldId id="259" r:id="rId9"/>
    <p:sldId id="261"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88" autoAdjust="0"/>
    <p:restoredTop sz="94660"/>
  </p:normalViewPr>
  <p:slideViewPr>
    <p:cSldViewPr snapToGrid="0">
      <p:cViewPr varScale="1">
        <p:scale>
          <a:sx n="63" d="100"/>
          <a:sy n="63" d="100"/>
        </p:scale>
        <p:origin x="72"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35D9EE-3F74-40B2-9C9F-445AE048931A}" type="datetimeFigureOut">
              <a:rPr lang="en-GB" smtClean="0"/>
              <a:t>19/09/2021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CE90E7-3E94-4A89-AB55-D9D122926359}" type="slidenum">
              <a:rPr lang="en-GB" smtClean="0"/>
              <a:t>‹#›</a:t>
            </a:fld>
            <a:endParaRPr lang="en-GB"/>
          </a:p>
        </p:txBody>
      </p:sp>
    </p:spTree>
    <p:extLst>
      <p:ext uri="{BB962C8B-B14F-4D97-AF65-F5344CB8AC3E}">
        <p14:creationId xmlns:p14="http://schemas.microsoft.com/office/powerpoint/2010/main" val="132532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EB3FA-0C96-4820-A4F5-C2564A553EA3}"/>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8E37DDA-4ADD-4D67-B9D2-EF27003568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7" name="Date Placeholder 6">
            <a:extLst>
              <a:ext uri="{FF2B5EF4-FFF2-40B4-BE49-F238E27FC236}">
                <a16:creationId xmlns:a16="http://schemas.microsoft.com/office/drawing/2014/main" id="{4F3EBC29-90B3-8644-8293-8E486725B07A}"/>
              </a:ext>
            </a:extLst>
          </p:cNvPr>
          <p:cNvSpPr>
            <a:spLocks noGrp="1"/>
          </p:cNvSpPr>
          <p:nvPr>
            <p:ph type="dt" sz="half" idx="10"/>
          </p:nvPr>
        </p:nvSpPr>
        <p:spPr/>
        <p:txBody>
          <a:bodyPr/>
          <a:lstStyle/>
          <a:p>
            <a:r>
              <a:rPr lang="en-GB"/>
              <a:t>© Better Communication CIC, 2021</a:t>
            </a:r>
            <a:endParaRPr lang="en-GB" dirty="0"/>
          </a:p>
        </p:txBody>
      </p:sp>
      <p:sp>
        <p:nvSpPr>
          <p:cNvPr id="8" name="Footer Placeholder 7">
            <a:extLst>
              <a:ext uri="{FF2B5EF4-FFF2-40B4-BE49-F238E27FC236}">
                <a16:creationId xmlns:a16="http://schemas.microsoft.com/office/drawing/2014/main" id="{1DE76964-8D3E-124E-952B-E9DC8B799D9B}"/>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9" name="Slide Number Placeholder 8">
            <a:extLst>
              <a:ext uri="{FF2B5EF4-FFF2-40B4-BE49-F238E27FC236}">
                <a16:creationId xmlns:a16="http://schemas.microsoft.com/office/drawing/2014/main" id="{71D05AD5-578D-2448-8036-84763FDEB1EE}"/>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3489950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B09EB-6587-4940-AC2E-5F72370853A5}"/>
              </a:ext>
            </a:extLst>
          </p:cNvPr>
          <p:cNvSpPr>
            <a:spLocks noGrp="1"/>
          </p:cNvSpPr>
          <p:nvPr>
            <p:ph type="title"/>
          </p:nvPr>
        </p:nvSpPr>
        <p:spPr>
          <a:xfrm>
            <a:off x="3746500" y="365125"/>
            <a:ext cx="76073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D7C102-87C3-4D83-8EC1-C9020C20E7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54E7C9-E752-4151-AC67-6FFFA3DAEBEA}"/>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5" name="Footer Placeholder 4">
            <a:extLst>
              <a:ext uri="{FF2B5EF4-FFF2-40B4-BE49-F238E27FC236}">
                <a16:creationId xmlns:a16="http://schemas.microsoft.com/office/drawing/2014/main" id="{9B9DE363-C490-48FA-9C89-DFB2DA62A687}"/>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6" name="Slide Number Placeholder 5">
            <a:extLst>
              <a:ext uri="{FF2B5EF4-FFF2-40B4-BE49-F238E27FC236}">
                <a16:creationId xmlns:a16="http://schemas.microsoft.com/office/drawing/2014/main" id="{BA1B2508-CC16-48E7-9ED3-AE8838709A0F}"/>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197049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9941C8-15AA-4177-97DF-8AD669470EB8}"/>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8AE45A-8B13-4368-88E0-EA942CFCD2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D16AD3-5428-4A0B-BD00-826443A94B8E}"/>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5" name="Footer Placeholder 4">
            <a:extLst>
              <a:ext uri="{FF2B5EF4-FFF2-40B4-BE49-F238E27FC236}">
                <a16:creationId xmlns:a16="http://schemas.microsoft.com/office/drawing/2014/main" id="{EC2797FE-7E8A-40F8-95CC-FF0DB75857A6}"/>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6" name="Slide Number Placeholder 5">
            <a:extLst>
              <a:ext uri="{FF2B5EF4-FFF2-40B4-BE49-F238E27FC236}">
                <a16:creationId xmlns:a16="http://schemas.microsoft.com/office/drawing/2014/main" id="{676BD17A-305D-403F-8CBA-E25412A12892}"/>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131547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93DDA-9E93-B145-9350-5A61E33E416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831D64B-4B2D-204C-983C-1FC4DF8F26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7A0410D-FF60-334E-8857-93CF2D08CB1B}"/>
              </a:ext>
            </a:extLst>
          </p:cNvPr>
          <p:cNvSpPr>
            <a:spLocks noGrp="1"/>
          </p:cNvSpPr>
          <p:nvPr>
            <p:ph type="dt" sz="half" idx="10"/>
          </p:nvPr>
        </p:nvSpPr>
        <p:spPr/>
        <p:txBody>
          <a:bodyPr/>
          <a:lstStyle/>
          <a:p>
            <a:r>
              <a:rPr lang="en-GB"/>
              <a:t>© Better Communication CIC, 2021</a:t>
            </a:r>
            <a:endParaRPr lang="en-US"/>
          </a:p>
        </p:txBody>
      </p:sp>
      <p:sp>
        <p:nvSpPr>
          <p:cNvPr id="5" name="Footer Placeholder 4">
            <a:extLst>
              <a:ext uri="{FF2B5EF4-FFF2-40B4-BE49-F238E27FC236}">
                <a16:creationId xmlns:a16="http://schemas.microsoft.com/office/drawing/2014/main" id="{ED4316C7-7A39-004A-80AB-9E8D72C4B003}"/>
              </a:ext>
            </a:extLst>
          </p:cNvPr>
          <p:cNvSpPr>
            <a:spLocks noGrp="1"/>
          </p:cNvSpPr>
          <p:nvPr>
            <p:ph type="ftr" sz="quarter" idx="11"/>
          </p:nvPr>
        </p:nvSpPr>
        <p:spPr/>
        <p:txBody>
          <a:bodyPr/>
          <a:lstStyle/>
          <a:p>
            <a:r>
              <a:rPr lang="en-US"/>
              <a:t>Developed by Gemma Arnold using Widgit Symbols ©Widgit Software 2002 - 2021</a:t>
            </a:r>
          </a:p>
        </p:txBody>
      </p:sp>
      <p:sp>
        <p:nvSpPr>
          <p:cNvPr id="6" name="Slide Number Placeholder 5">
            <a:extLst>
              <a:ext uri="{FF2B5EF4-FFF2-40B4-BE49-F238E27FC236}">
                <a16:creationId xmlns:a16="http://schemas.microsoft.com/office/drawing/2014/main" id="{CBCBB2D5-1B1A-FF46-851D-2E5C94B445B4}"/>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35926276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6E0F0-2663-8B43-ABAA-C6474AC148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1064842-8A2C-6442-A670-A8C7DD05ABE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945A530-0D2D-D548-A62D-E6D081466470}"/>
              </a:ext>
            </a:extLst>
          </p:cNvPr>
          <p:cNvSpPr>
            <a:spLocks noGrp="1"/>
          </p:cNvSpPr>
          <p:nvPr>
            <p:ph type="dt" sz="half" idx="10"/>
          </p:nvPr>
        </p:nvSpPr>
        <p:spPr/>
        <p:txBody>
          <a:bodyPr/>
          <a:lstStyle/>
          <a:p>
            <a:r>
              <a:rPr lang="en-GB"/>
              <a:t>© Better Communication CIC, 2021</a:t>
            </a:r>
            <a:endParaRPr lang="en-US"/>
          </a:p>
        </p:txBody>
      </p:sp>
      <p:sp>
        <p:nvSpPr>
          <p:cNvPr id="5" name="Footer Placeholder 4">
            <a:extLst>
              <a:ext uri="{FF2B5EF4-FFF2-40B4-BE49-F238E27FC236}">
                <a16:creationId xmlns:a16="http://schemas.microsoft.com/office/drawing/2014/main" id="{A97D4613-DDBF-4E48-8CE9-9518CA5049EE}"/>
              </a:ext>
            </a:extLst>
          </p:cNvPr>
          <p:cNvSpPr>
            <a:spLocks noGrp="1"/>
          </p:cNvSpPr>
          <p:nvPr>
            <p:ph type="ftr" sz="quarter" idx="11"/>
          </p:nvPr>
        </p:nvSpPr>
        <p:spPr/>
        <p:txBody>
          <a:bodyPr/>
          <a:lstStyle/>
          <a:p>
            <a:r>
              <a:rPr lang="en-US"/>
              <a:t>Developed by Gemma Arnold using Widgit Symbols ©Widgit Software 2002 - 2021</a:t>
            </a:r>
          </a:p>
        </p:txBody>
      </p:sp>
      <p:sp>
        <p:nvSpPr>
          <p:cNvPr id="6" name="Slide Number Placeholder 5">
            <a:extLst>
              <a:ext uri="{FF2B5EF4-FFF2-40B4-BE49-F238E27FC236}">
                <a16:creationId xmlns:a16="http://schemas.microsoft.com/office/drawing/2014/main" id="{9D6130D3-CE00-EE47-A620-4DF11BE77D62}"/>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20500745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480B5-A755-0749-BFC5-6D9631CE874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3AB1F50-6024-4D40-9BF2-DAB45F26AE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75299FF-FABE-AC47-9B67-8328FFBE01FC}"/>
              </a:ext>
            </a:extLst>
          </p:cNvPr>
          <p:cNvSpPr>
            <a:spLocks noGrp="1"/>
          </p:cNvSpPr>
          <p:nvPr>
            <p:ph type="dt" sz="half" idx="10"/>
          </p:nvPr>
        </p:nvSpPr>
        <p:spPr/>
        <p:txBody>
          <a:bodyPr/>
          <a:lstStyle/>
          <a:p>
            <a:r>
              <a:rPr lang="en-GB"/>
              <a:t>© Better Communication CIC, 2021</a:t>
            </a:r>
            <a:endParaRPr lang="en-US"/>
          </a:p>
        </p:txBody>
      </p:sp>
      <p:sp>
        <p:nvSpPr>
          <p:cNvPr id="5" name="Footer Placeholder 4">
            <a:extLst>
              <a:ext uri="{FF2B5EF4-FFF2-40B4-BE49-F238E27FC236}">
                <a16:creationId xmlns:a16="http://schemas.microsoft.com/office/drawing/2014/main" id="{51227734-3538-BB47-8DC3-FAE36FA71066}"/>
              </a:ext>
            </a:extLst>
          </p:cNvPr>
          <p:cNvSpPr>
            <a:spLocks noGrp="1"/>
          </p:cNvSpPr>
          <p:nvPr>
            <p:ph type="ftr" sz="quarter" idx="11"/>
          </p:nvPr>
        </p:nvSpPr>
        <p:spPr/>
        <p:txBody>
          <a:bodyPr/>
          <a:lstStyle/>
          <a:p>
            <a:r>
              <a:rPr lang="en-US"/>
              <a:t>Developed by Gemma Arnold using Widgit Symbols ©Widgit Software 2002 - 2021</a:t>
            </a:r>
          </a:p>
        </p:txBody>
      </p:sp>
      <p:sp>
        <p:nvSpPr>
          <p:cNvPr id="6" name="Slide Number Placeholder 5">
            <a:extLst>
              <a:ext uri="{FF2B5EF4-FFF2-40B4-BE49-F238E27FC236}">
                <a16:creationId xmlns:a16="http://schemas.microsoft.com/office/drawing/2014/main" id="{85143A39-1CD2-1E49-845C-DA796A9DD165}"/>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4881857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F856F-27E6-8846-A802-AF89073C323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90718CF-2010-CC41-92A7-5DB9179A693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6F81CFF-C194-5148-BF97-76FA951DE50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2058039-4E86-E040-BF55-95E3008EFCB0}"/>
              </a:ext>
            </a:extLst>
          </p:cNvPr>
          <p:cNvSpPr>
            <a:spLocks noGrp="1"/>
          </p:cNvSpPr>
          <p:nvPr>
            <p:ph type="dt" sz="half" idx="10"/>
          </p:nvPr>
        </p:nvSpPr>
        <p:spPr/>
        <p:txBody>
          <a:bodyPr/>
          <a:lstStyle/>
          <a:p>
            <a:r>
              <a:rPr lang="en-GB"/>
              <a:t>© Better Communication CIC, 2021</a:t>
            </a:r>
            <a:endParaRPr lang="en-US"/>
          </a:p>
        </p:txBody>
      </p:sp>
      <p:sp>
        <p:nvSpPr>
          <p:cNvPr id="6" name="Footer Placeholder 5">
            <a:extLst>
              <a:ext uri="{FF2B5EF4-FFF2-40B4-BE49-F238E27FC236}">
                <a16:creationId xmlns:a16="http://schemas.microsoft.com/office/drawing/2014/main" id="{A90BBDCF-26F7-3B45-8BCC-D6583ECD8C96}"/>
              </a:ext>
            </a:extLst>
          </p:cNvPr>
          <p:cNvSpPr>
            <a:spLocks noGrp="1"/>
          </p:cNvSpPr>
          <p:nvPr>
            <p:ph type="ftr" sz="quarter" idx="11"/>
          </p:nvPr>
        </p:nvSpPr>
        <p:spPr/>
        <p:txBody>
          <a:bodyPr/>
          <a:lstStyle/>
          <a:p>
            <a:r>
              <a:rPr lang="en-US"/>
              <a:t>Developed by Gemma Arnold using Widgit Symbols ©Widgit Software 2002 - 2021</a:t>
            </a:r>
          </a:p>
        </p:txBody>
      </p:sp>
      <p:sp>
        <p:nvSpPr>
          <p:cNvPr id="7" name="Slide Number Placeholder 6">
            <a:extLst>
              <a:ext uri="{FF2B5EF4-FFF2-40B4-BE49-F238E27FC236}">
                <a16:creationId xmlns:a16="http://schemas.microsoft.com/office/drawing/2014/main" id="{14235C1C-E861-934D-AD84-E6649E57FE56}"/>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547497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CDDE1-6741-E94F-BEFA-94078AE6E8E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0E40DC0-F0CC-254C-8A15-F2869B1C30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66BD831-3403-8148-B70A-34A123A89F3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D58C9E1-A43C-6046-8D72-1F429699AE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2F7881D-7AB9-DC46-A9D4-C1A3230824B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8C57A04-16D6-6D4A-8A56-BDB70067CF42}"/>
              </a:ext>
            </a:extLst>
          </p:cNvPr>
          <p:cNvSpPr>
            <a:spLocks noGrp="1"/>
          </p:cNvSpPr>
          <p:nvPr>
            <p:ph type="dt" sz="half" idx="10"/>
          </p:nvPr>
        </p:nvSpPr>
        <p:spPr/>
        <p:txBody>
          <a:bodyPr/>
          <a:lstStyle/>
          <a:p>
            <a:r>
              <a:rPr lang="en-GB"/>
              <a:t>© Better Communication CIC, 2021</a:t>
            </a:r>
            <a:endParaRPr lang="en-US"/>
          </a:p>
        </p:txBody>
      </p:sp>
      <p:sp>
        <p:nvSpPr>
          <p:cNvPr id="8" name="Footer Placeholder 7">
            <a:extLst>
              <a:ext uri="{FF2B5EF4-FFF2-40B4-BE49-F238E27FC236}">
                <a16:creationId xmlns:a16="http://schemas.microsoft.com/office/drawing/2014/main" id="{F5A96670-963B-3547-918F-085778342D45}"/>
              </a:ext>
            </a:extLst>
          </p:cNvPr>
          <p:cNvSpPr>
            <a:spLocks noGrp="1"/>
          </p:cNvSpPr>
          <p:nvPr>
            <p:ph type="ftr" sz="quarter" idx="11"/>
          </p:nvPr>
        </p:nvSpPr>
        <p:spPr/>
        <p:txBody>
          <a:bodyPr/>
          <a:lstStyle/>
          <a:p>
            <a:r>
              <a:rPr lang="en-US"/>
              <a:t>Developed by Gemma Arnold using Widgit Symbols ©Widgit Software 2002 - 2021</a:t>
            </a:r>
          </a:p>
        </p:txBody>
      </p:sp>
      <p:sp>
        <p:nvSpPr>
          <p:cNvPr id="9" name="Slide Number Placeholder 8">
            <a:extLst>
              <a:ext uri="{FF2B5EF4-FFF2-40B4-BE49-F238E27FC236}">
                <a16:creationId xmlns:a16="http://schemas.microsoft.com/office/drawing/2014/main" id="{DF5FEEAB-46FB-D04B-A442-CEF7571EEC08}"/>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4040066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F55B-B225-B842-BF1F-6F4BBF1EBFF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F39DF3B-D667-FF4E-955F-7DD701CF0B6D}"/>
              </a:ext>
            </a:extLst>
          </p:cNvPr>
          <p:cNvSpPr>
            <a:spLocks noGrp="1"/>
          </p:cNvSpPr>
          <p:nvPr>
            <p:ph type="dt" sz="half" idx="10"/>
          </p:nvPr>
        </p:nvSpPr>
        <p:spPr/>
        <p:txBody>
          <a:bodyPr/>
          <a:lstStyle/>
          <a:p>
            <a:r>
              <a:rPr lang="en-GB"/>
              <a:t>© Better Communication CIC, 2021</a:t>
            </a:r>
            <a:endParaRPr lang="en-US"/>
          </a:p>
        </p:txBody>
      </p:sp>
      <p:sp>
        <p:nvSpPr>
          <p:cNvPr id="4" name="Footer Placeholder 3">
            <a:extLst>
              <a:ext uri="{FF2B5EF4-FFF2-40B4-BE49-F238E27FC236}">
                <a16:creationId xmlns:a16="http://schemas.microsoft.com/office/drawing/2014/main" id="{30436B48-9E57-C547-A38E-1D17FB750EE7}"/>
              </a:ext>
            </a:extLst>
          </p:cNvPr>
          <p:cNvSpPr>
            <a:spLocks noGrp="1"/>
          </p:cNvSpPr>
          <p:nvPr>
            <p:ph type="ftr" sz="quarter" idx="11"/>
          </p:nvPr>
        </p:nvSpPr>
        <p:spPr/>
        <p:txBody>
          <a:bodyPr/>
          <a:lstStyle/>
          <a:p>
            <a:r>
              <a:rPr lang="en-US"/>
              <a:t>Developed by Gemma Arnold using Widgit Symbols ©Widgit Software 2002 - 2021</a:t>
            </a:r>
          </a:p>
        </p:txBody>
      </p:sp>
      <p:sp>
        <p:nvSpPr>
          <p:cNvPr id="5" name="Slide Number Placeholder 4">
            <a:extLst>
              <a:ext uri="{FF2B5EF4-FFF2-40B4-BE49-F238E27FC236}">
                <a16:creationId xmlns:a16="http://schemas.microsoft.com/office/drawing/2014/main" id="{9CA913BC-B852-F140-9C7D-D9CC16E0726D}"/>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9212331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A503EF-8F30-6849-9781-18DE579F9F27}"/>
              </a:ext>
            </a:extLst>
          </p:cNvPr>
          <p:cNvSpPr>
            <a:spLocks noGrp="1"/>
          </p:cNvSpPr>
          <p:nvPr>
            <p:ph type="dt" sz="half" idx="10"/>
          </p:nvPr>
        </p:nvSpPr>
        <p:spPr/>
        <p:txBody>
          <a:bodyPr/>
          <a:lstStyle/>
          <a:p>
            <a:r>
              <a:rPr lang="en-GB"/>
              <a:t>© Better Communication CIC, 2021</a:t>
            </a:r>
            <a:endParaRPr lang="en-US"/>
          </a:p>
        </p:txBody>
      </p:sp>
      <p:sp>
        <p:nvSpPr>
          <p:cNvPr id="3" name="Footer Placeholder 2">
            <a:extLst>
              <a:ext uri="{FF2B5EF4-FFF2-40B4-BE49-F238E27FC236}">
                <a16:creationId xmlns:a16="http://schemas.microsoft.com/office/drawing/2014/main" id="{8C0621F9-0C56-AF4A-B0ED-D783DB169E57}"/>
              </a:ext>
            </a:extLst>
          </p:cNvPr>
          <p:cNvSpPr>
            <a:spLocks noGrp="1"/>
          </p:cNvSpPr>
          <p:nvPr>
            <p:ph type="ftr" sz="quarter" idx="11"/>
          </p:nvPr>
        </p:nvSpPr>
        <p:spPr/>
        <p:txBody>
          <a:bodyPr/>
          <a:lstStyle/>
          <a:p>
            <a:r>
              <a:rPr lang="en-US"/>
              <a:t>Developed by Gemma Arnold using Widgit Symbols ©Widgit Software 2002 - 2021</a:t>
            </a:r>
          </a:p>
        </p:txBody>
      </p:sp>
      <p:sp>
        <p:nvSpPr>
          <p:cNvPr id="4" name="Slide Number Placeholder 3">
            <a:extLst>
              <a:ext uri="{FF2B5EF4-FFF2-40B4-BE49-F238E27FC236}">
                <a16:creationId xmlns:a16="http://schemas.microsoft.com/office/drawing/2014/main" id="{404A52F9-0DCB-7D48-80AE-377E1D05E354}"/>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29861314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859CB-E25E-FF4C-904A-B5DDEF336B9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99F0171-11F0-B54F-9BF2-6F3FA68F2C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26106A8-6DFF-C642-A13E-03B170E89A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BECE2A-4864-E74B-9DC8-818BC6D70FC6}"/>
              </a:ext>
            </a:extLst>
          </p:cNvPr>
          <p:cNvSpPr>
            <a:spLocks noGrp="1"/>
          </p:cNvSpPr>
          <p:nvPr>
            <p:ph type="dt" sz="half" idx="10"/>
          </p:nvPr>
        </p:nvSpPr>
        <p:spPr/>
        <p:txBody>
          <a:bodyPr/>
          <a:lstStyle/>
          <a:p>
            <a:r>
              <a:rPr lang="en-GB"/>
              <a:t>© Better Communication CIC, 2021</a:t>
            </a:r>
            <a:endParaRPr lang="en-US"/>
          </a:p>
        </p:txBody>
      </p:sp>
      <p:sp>
        <p:nvSpPr>
          <p:cNvPr id="6" name="Footer Placeholder 5">
            <a:extLst>
              <a:ext uri="{FF2B5EF4-FFF2-40B4-BE49-F238E27FC236}">
                <a16:creationId xmlns:a16="http://schemas.microsoft.com/office/drawing/2014/main" id="{511183B1-619B-D14D-8016-B3A8D392F136}"/>
              </a:ext>
            </a:extLst>
          </p:cNvPr>
          <p:cNvSpPr>
            <a:spLocks noGrp="1"/>
          </p:cNvSpPr>
          <p:nvPr>
            <p:ph type="ftr" sz="quarter" idx="11"/>
          </p:nvPr>
        </p:nvSpPr>
        <p:spPr/>
        <p:txBody>
          <a:bodyPr/>
          <a:lstStyle/>
          <a:p>
            <a:r>
              <a:rPr lang="en-US"/>
              <a:t>Developed by Gemma Arnold using Widgit Symbols ©Widgit Software 2002 - 2021</a:t>
            </a:r>
          </a:p>
        </p:txBody>
      </p:sp>
      <p:sp>
        <p:nvSpPr>
          <p:cNvPr id="7" name="Slide Number Placeholder 6">
            <a:extLst>
              <a:ext uri="{FF2B5EF4-FFF2-40B4-BE49-F238E27FC236}">
                <a16:creationId xmlns:a16="http://schemas.microsoft.com/office/drawing/2014/main" id="{F8409EDB-8FB8-8548-8FE8-BC38CAE640B4}"/>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2627487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A5DEC-44BF-4A1B-A33E-A5B022A9F90D}"/>
              </a:ext>
            </a:extLst>
          </p:cNvPr>
          <p:cNvSpPr>
            <a:spLocks noGrp="1"/>
          </p:cNvSpPr>
          <p:nvPr>
            <p:ph type="title"/>
          </p:nvPr>
        </p:nvSpPr>
        <p:spPr>
          <a:xfrm>
            <a:off x="3746500" y="365125"/>
            <a:ext cx="76073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909392-B105-4EDA-BF72-52DF22CE05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6DABE9-F735-46C2-9FD3-B93484A7BD3D}"/>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5" name="Footer Placeholder 4">
            <a:extLst>
              <a:ext uri="{FF2B5EF4-FFF2-40B4-BE49-F238E27FC236}">
                <a16:creationId xmlns:a16="http://schemas.microsoft.com/office/drawing/2014/main" id="{2ABA4272-C0FD-4AA2-849A-5B9E6B8AB982}"/>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6" name="Slide Number Placeholder 5">
            <a:extLst>
              <a:ext uri="{FF2B5EF4-FFF2-40B4-BE49-F238E27FC236}">
                <a16:creationId xmlns:a16="http://schemas.microsoft.com/office/drawing/2014/main" id="{4C2733C9-561D-41D3-80FF-1BC888C5E1F8}"/>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32900377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B6FE3-DAE2-4444-A579-C0B9E650CC0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7F5DBDE-10A4-D841-9A22-4B8AE78EC1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BE9E6C-2159-0E41-90CC-701DDDD39D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D54AFC-08C9-684A-A157-B65912213FD7}"/>
              </a:ext>
            </a:extLst>
          </p:cNvPr>
          <p:cNvSpPr>
            <a:spLocks noGrp="1"/>
          </p:cNvSpPr>
          <p:nvPr>
            <p:ph type="dt" sz="half" idx="10"/>
          </p:nvPr>
        </p:nvSpPr>
        <p:spPr/>
        <p:txBody>
          <a:bodyPr/>
          <a:lstStyle/>
          <a:p>
            <a:r>
              <a:rPr lang="en-GB"/>
              <a:t>© Better Communication CIC, 2021</a:t>
            </a:r>
            <a:endParaRPr lang="en-US"/>
          </a:p>
        </p:txBody>
      </p:sp>
      <p:sp>
        <p:nvSpPr>
          <p:cNvPr id="6" name="Footer Placeholder 5">
            <a:extLst>
              <a:ext uri="{FF2B5EF4-FFF2-40B4-BE49-F238E27FC236}">
                <a16:creationId xmlns:a16="http://schemas.microsoft.com/office/drawing/2014/main" id="{3C4EF426-5E91-AF43-9089-0F7E5933BAC3}"/>
              </a:ext>
            </a:extLst>
          </p:cNvPr>
          <p:cNvSpPr>
            <a:spLocks noGrp="1"/>
          </p:cNvSpPr>
          <p:nvPr>
            <p:ph type="ftr" sz="quarter" idx="11"/>
          </p:nvPr>
        </p:nvSpPr>
        <p:spPr/>
        <p:txBody>
          <a:bodyPr/>
          <a:lstStyle/>
          <a:p>
            <a:r>
              <a:rPr lang="en-US"/>
              <a:t>Developed by Gemma Arnold using Widgit Symbols ©Widgit Software 2002 - 2021</a:t>
            </a:r>
          </a:p>
        </p:txBody>
      </p:sp>
      <p:sp>
        <p:nvSpPr>
          <p:cNvPr id="7" name="Slide Number Placeholder 6">
            <a:extLst>
              <a:ext uri="{FF2B5EF4-FFF2-40B4-BE49-F238E27FC236}">
                <a16:creationId xmlns:a16="http://schemas.microsoft.com/office/drawing/2014/main" id="{02D9B8BC-E1FA-0843-A959-A0A7B666E82E}"/>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41495449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2778-CB19-E545-B7AC-28FE09A806F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D677544-69FD-7146-A2C0-7FED635E04B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77433A2-70F9-5B45-8025-B0AAB8B5F2EC}"/>
              </a:ext>
            </a:extLst>
          </p:cNvPr>
          <p:cNvSpPr>
            <a:spLocks noGrp="1"/>
          </p:cNvSpPr>
          <p:nvPr>
            <p:ph type="dt" sz="half" idx="10"/>
          </p:nvPr>
        </p:nvSpPr>
        <p:spPr/>
        <p:txBody>
          <a:bodyPr/>
          <a:lstStyle/>
          <a:p>
            <a:r>
              <a:rPr lang="en-GB"/>
              <a:t>© Better Communication CIC, 2021</a:t>
            </a:r>
            <a:endParaRPr lang="en-US"/>
          </a:p>
        </p:txBody>
      </p:sp>
      <p:sp>
        <p:nvSpPr>
          <p:cNvPr id="5" name="Footer Placeholder 4">
            <a:extLst>
              <a:ext uri="{FF2B5EF4-FFF2-40B4-BE49-F238E27FC236}">
                <a16:creationId xmlns:a16="http://schemas.microsoft.com/office/drawing/2014/main" id="{38F8E568-FC42-A140-B4CC-25273B59C6DD}"/>
              </a:ext>
            </a:extLst>
          </p:cNvPr>
          <p:cNvSpPr>
            <a:spLocks noGrp="1"/>
          </p:cNvSpPr>
          <p:nvPr>
            <p:ph type="ftr" sz="quarter" idx="11"/>
          </p:nvPr>
        </p:nvSpPr>
        <p:spPr/>
        <p:txBody>
          <a:bodyPr/>
          <a:lstStyle/>
          <a:p>
            <a:r>
              <a:rPr lang="en-US"/>
              <a:t>Developed by Gemma Arnold using Widgit Symbols ©Widgit Software 2002 - 2021</a:t>
            </a:r>
          </a:p>
        </p:txBody>
      </p:sp>
      <p:sp>
        <p:nvSpPr>
          <p:cNvPr id="6" name="Slide Number Placeholder 5">
            <a:extLst>
              <a:ext uri="{FF2B5EF4-FFF2-40B4-BE49-F238E27FC236}">
                <a16:creationId xmlns:a16="http://schemas.microsoft.com/office/drawing/2014/main" id="{4CF031D8-639F-F04A-BA73-6720BFA9E4E7}"/>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39748987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5EF652-40AB-124E-8EF3-21224BF6F29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4BCD835-DBFA-2C48-A00C-CD2F3CA0508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5447EF7-3F05-E847-AF34-19F17E0B2C8E}"/>
              </a:ext>
            </a:extLst>
          </p:cNvPr>
          <p:cNvSpPr>
            <a:spLocks noGrp="1"/>
          </p:cNvSpPr>
          <p:nvPr>
            <p:ph type="dt" sz="half" idx="10"/>
          </p:nvPr>
        </p:nvSpPr>
        <p:spPr/>
        <p:txBody>
          <a:bodyPr/>
          <a:lstStyle/>
          <a:p>
            <a:r>
              <a:rPr lang="en-GB"/>
              <a:t>© Better Communication CIC, 2021</a:t>
            </a:r>
            <a:endParaRPr lang="en-US"/>
          </a:p>
        </p:txBody>
      </p:sp>
      <p:sp>
        <p:nvSpPr>
          <p:cNvPr id="5" name="Footer Placeholder 4">
            <a:extLst>
              <a:ext uri="{FF2B5EF4-FFF2-40B4-BE49-F238E27FC236}">
                <a16:creationId xmlns:a16="http://schemas.microsoft.com/office/drawing/2014/main" id="{F79AADF7-D6DA-A344-A776-B6EBC2AFDE47}"/>
              </a:ext>
            </a:extLst>
          </p:cNvPr>
          <p:cNvSpPr>
            <a:spLocks noGrp="1"/>
          </p:cNvSpPr>
          <p:nvPr>
            <p:ph type="ftr" sz="quarter" idx="11"/>
          </p:nvPr>
        </p:nvSpPr>
        <p:spPr/>
        <p:txBody>
          <a:bodyPr/>
          <a:lstStyle/>
          <a:p>
            <a:r>
              <a:rPr lang="en-US"/>
              <a:t>Developed by Gemma Arnold using Widgit Symbols ©Widgit Software 2002 - 2021</a:t>
            </a:r>
          </a:p>
        </p:txBody>
      </p:sp>
      <p:sp>
        <p:nvSpPr>
          <p:cNvPr id="6" name="Slide Number Placeholder 5">
            <a:extLst>
              <a:ext uri="{FF2B5EF4-FFF2-40B4-BE49-F238E27FC236}">
                <a16:creationId xmlns:a16="http://schemas.microsoft.com/office/drawing/2014/main" id="{F86A3311-05F6-774A-922D-F7F0012FD649}"/>
              </a:ext>
            </a:extLst>
          </p:cNvPr>
          <p:cNvSpPr>
            <a:spLocks noGrp="1"/>
          </p:cNvSpPr>
          <p:nvPr>
            <p:ph type="sldNum" sz="quarter" idx="12"/>
          </p:nvPr>
        </p:nvSpPr>
        <p:spPr/>
        <p:txBody>
          <a:bodyPr/>
          <a:lstStyle/>
          <a:p>
            <a:fld id="{7AC48FCC-5D7A-8548-A488-854335B4D5BB}" type="slidenum">
              <a:rPr lang="en-US" smtClean="0"/>
              <a:t>‹#›</a:t>
            </a:fld>
            <a:endParaRPr lang="en-US"/>
          </a:p>
        </p:txBody>
      </p:sp>
    </p:spTree>
    <p:extLst>
      <p:ext uri="{BB962C8B-B14F-4D97-AF65-F5344CB8AC3E}">
        <p14:creationId xmlns:p14="http://schemas.microsoft.com/office/powerpoint/2010/main" val="776938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11846-3D8D-4E4A-A1EB-6A39BB43059D}"/>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7A43C98-F629-401A-94AF-F6779D92CE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E7F264-268C-49AA-8C12-D4E9D0858DCD}"/>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5" name="Footer Placeholder 4">
            <a:extLst>
              <a:ext uri="{FF2B5EF4-FFF2-40B4-BE49-F238E27FC236}">
                <a16:creationId xmlns:a16="http://schemas.microsoft.com/office/drawing/2014/main" id="{5B6DCC86-D884-4B8F-8352-68E3023C439F}"/>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6" name="Slide Number Placeholder 5">
            <a:extLst>
              <a:ext uri="{FF2B5EF4-FFF2-40B4-BE49-F238E27FC236}">
                <a16:creationId xmlns:a16="http://schemas.microsoft.com/office/drawing/2014/main" id="{44271CA7-B237-4AEB-807A-3FA943840D3A}"/>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3456186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9ED05-94AB-4F66-8824-E4A3ABE36232}"/>
              </a:ext>
            </a:extLst>
          </p:cNvPr>
          <p:cNvSpPr>
            <a:spLocks noGrp="1"/>
          </p:cNvSpPr>
          <p:nvPr>
            <p:ph type="title"/>
          </p:nvPr>
        </p:nvSpPr>
        <p:spPr>
          <a:xfrm>
            <a:off x="3746500" y="365125"/>
            <a:ext cx="76073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0D7F40-C016-4A77-831B-77689B489A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E5F7F0-6205-413D-B071-8F64259AB0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B8118A-BDA3-4CC8-9720-F05615CDADFD}"/>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6" name="Footer Placeholder 5">
            <a:extLst>
              <a:ext uri="{FF2B5EF4-FFF2-40B4-BE49-F238E27FC236}">
                <a16:creationId xmlns:a16="http://schemas.microsoft.com/office/drawing/2014/main" id="{6A54415A-CB9C-49BB-B118-C3C38ECB9327}"/>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7" name="Slide Number Placeholder 6">
            <a:extLst>
              <a:ext uri="{FF2B5EF4-FFF2-40B4-BE49-F238E27FC236}">
                <a16:creationId xmlns:a16="http://schemas.microsoft.com/office/drawing/2014/main" id="{5F4113E0-2D71-4623-96F7-13A36F962A0C}"/>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1453468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7B3A4-159F-4D66-A264-7C8751A78A18}"/>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589F01-22D9-40E2-A1D4-FD30B170B8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810904-9E9E-4D91-923D-CBD001AE9D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4418C69-9C7B-4776-8EB4-EEA54E0D8E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34017F-CCB1-4A5F-9092-27962EFDC0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1160FC-F594-4295-BDEE-4DAB35606233}"/>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8" name="Footer Placeholder 7">
            <a:extLst>
              <a:ext uri="{FF2B5EF4-FFF2-40B4-BE49-F238E27FC236}">
                <a16:creationId xmlns:a16="http://schemas.microsoft.com/office/drawing/2014/main" id="{A3E3C9E3-7B4E-4A5A-BAC0-B0F74DC4288B}"/>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9" name="Slide Number Placeholder 8">
            <a:extLst>
              <a:ext uri="{FF2B5EF4-FFF2-40B4-BE49-F238E27FC236}">
                <a16:creationId xmlns:a16="http://schemas.microsoft.com/office/drawing/2014/main" id="{C53004B7-BF9F-4361-9AD1-4C00B3559BB2}"/>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1011015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92CB8-EBED-4A9C-AD21-1B1E1FAF86DD}"/>
              </a:ext>
            </a:extLst>
          </p:cNvPr>
          <p:cNvSpPr>
            <a:spLocks noGrp="1"/>
          </p:cNvSpPr>
          <p:nvPr>
            <p:ph type="title"/>
          </p:nvPr>
        </p:nvSpPr>
        <p:spPr>
          <a:xfrm>
            <a:off x="3746500" y="365125"/>
            <a:ext cx="76073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0F9FCFE-5EDC-461A-9858-F017AF601319}"/>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4" name="Footer Placeholder 3">
            <a:extLst>
              <a:ext uri="{FF2B5EF4-FFF2-40B4-BE49-F238E27FC236}">
                <a16:creationId xmlns:a16="http://schemas.microsoft.com/office/drawing/2014/main" id="{BB5F4B89-A8C0-411D-953C-4CF325680815}"/>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5" name="Slide Number Placeholder 4">
            <a:extLst>
              <a:ext uri="{FF2B5EF4-FFF2-40B4-BE49-F238E27FC236}">
                <a16:creationId xmlns:a16="http://schemas.microsoft.com/office/drawing/2014/main" id="{C21B842D-48A4-4A7C-806D-6EACBD0EE80C}"/>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227740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6A6838-76FE-4746-8151-E47FDE2EFD34}"/>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3" name="Footer Placeholder 2">
            <a:extLst>
              <a:ext uri="{FF2B5EF4-FFF2-40B4-BE49-F238E27FC236}">
                <a16:creationId xmlns:a16="http://schemas.microsoft.com/office/drawing/2014/main" id="{2A3DE6D3-CED1-418A-995C-4456DEB02D1B}"/>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4" name="Slide Number Placeholder 3">
            <a:extLst>
              <a:ext uri="{FF2B5EF4-FFF2-40B4-BE49-F238E27FC236}">
                <a16:creationId xmlns:a16="http://schemas.microsoft.com/office/drawing/2014/main" id="{74676008-C99F-45CF-8287-1C13D9D21466}"/>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4153884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077F1-63EF-4608-BBB6-B28486B0AED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A82436-6D60-4633-B601-452A1D2AAB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65ABB0-665A-447C-A9C7-B633DBAC1F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A02D9A-D833-498B-AF9B-CBDA25406CAE}"/>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6" name="Footer Placeholder 5">
            <a:extLst>
              <a:ext uri="{FF2B5EF4-FFF2-40B4-BE49-F238E27FC236}">
                <a16:creationId xmlns:a16="http://schemas.microsoft.com/office/drawing/2014/main" id="{779AF078-E344-47DB-9192-401B096B2867}"/>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7" name="Slide Number Placeholder 6">
            <a:extLst>
              <a:ext uri="{FF2B5EF4-FFF2-40B4-BE49-F238E27FC236}">
                <a16:creationId xmlns:a16="http://schemas.microsoft.com/office/drawing/2014/main" id="{E452824B-9F4C-489B-8724-F5499E010FE3}"/>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744132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1F0BA-B0CB-448A-9BE2-9B4ADFD1A5C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7B4075-1E1F-47FD-B439-A1BF15BAB2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0F14A63-73B0-44EC-B39A-8E39DFFBE5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50997E-6CCA-4ADD-8DE7-5B2C42D7F830}"/>
              </a:ext>
            </a:extLst>
          </p:cNvPr>
          <p:cNvSpPr>
            <a:spLocks noGrp="1"/>
          </p:cNvSpPr>
          <p:nvPr>
            <p:ph type="dt" sz="half" idx="10"/>
          </p:nvPr>
        </p:nvSpPr>
        <p:spPr>
          <a:xfrm>
            <a:off x="838200" y="6356350"/>
            <a:ext cx="2743200" cy="365125"/>
          </a:xfrm>
          <a:prstGeom prst="rect">
            <a:avLst/>
          </a:prstGeom>
        </p:spPr>
        <p:txBody>
          <a:bodyPr/>
          <a:lstStyle/>
          <a:p>
            <a:r>
              <a:rPr lang="en-GB"/>
              <a:t>© Better Communication CIC, 2021</a:t>
            </a:r>
            <a:endParaRPr lang="en-GB" dirty="0"/>
          </a:p>
        </p:txBody>
      </p:sp>
      <p:sp>
        <p:nvSpPr>
          <p:cNvPr id="6" name="Footer Placeholder 5">
            <a:extLst>
              <a:ext uri="{FF2B5EF4-FFF2-40B4-BE49-F238E27FC236}">
                <a16:creationId xmlns:a16="http://schemas.microsoft.com/office/drawing/2014/main" id="{DD40F845-3810-4B65-B0EA-C74FF87A9F13}"/>
              </a:ext>
            </a:extLst>
          </p:cNvPr>
          <p:cNvSpPr>
            <a:spLocks noGrp="1"/>
          </p:cNvSpPr>
          <p:nvPr>
            <p:ph type="ftr" sz="quarter" idx="11"/>
          </p:nvPr>
        </p:nvSpPr>
        <p:spPr>
          <a:xfrm>
            <a:off x="4038600" y="6356350"/>
            <a:ext cx="5545238" cy="365125"/>
          </a:xfrm>
          <a:prstGeom prst="rect">
            <a:avLst/>
          </a:prstGeo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7" name="Slide Number Placeholder 6">
            <a:extLst>
              <a:ext uri="{FF2B5EF4-FFF2-40B4-BE49-F238E27FC236}">
                <a16:creationId xmlns:a16="http://schemas.microsoft.com/office/drawing/2014/main" id="{2EAF5EA4-FCC8-47C2-BBDA-92C3A3E618B7}"/>
              </a:ext>
            </a:extLst>
          </p:cNvPr>
          <p:cNvSpPr>
            <a:spLocks noGrp="1"/>
          </p:cNvSpPr>
          <p:nvPr>
            <p:ph type="sldNum" sz="quarter" idx="12"/>
          </p:nvPr>
        </p:nvSpPr>
        <p:spPr/>
        <p:txBody>
          <a:bodyPr/>
          <a:lstStyle/>
          <a:p>
            <a:fld id="{B3D5D33F-4570-40C0-9386-40A925095347}" type="slidenum">
              <a:rPr lang="en-GB" smtClean="0"/>
              <a:t>‹#›</a:t>
            </a:fld>
            <a:endParaRPr lang="en-GB"/>
          </a:p>
        </p:txBody>
      </p:sp>
    </p:spTree>
    <p:extLst>
      <p:ext uri="{BB962C8B-B14F-4D97-AF65-F5344CB8AC3E}">
        <p14:creationId xmlns:p14="http://schemas.microsoft.com/office/powerpoint/2010/main" val="408910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CB4CC68-1075-45F1-940E-0825E9D837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310E512E-07AF-4FA7-AA0B-D61496CE4D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D5D33F-4570-40C0-9386-40A925095347}" type="slidenum">
              <a:rPr lang="en-GB" smtClean="0"/>
              <a:t>‹#›</a:t>
            </a:fld>
            <a:endParaRPr lang="en-GB"/>
          </a:p>
        </p:txBody>
      </p:sp>
      <p:pic>
        <p:nvPicPr>
          <p:cNvPr id="8" name="Picture 7" descr="A picture containing graphical user interface&#10;&#10;Description automatically generated">
            <a:extLst>
              <a:ext uri="{FF2B5EF4-FFF2-40B4-BE49-F238E27FC236}">
                <a16:creationId xmlns:a16="http://schemas.microsoft.com/office/drawing/2014/main" id="{B020FD38-A703-BE4A-888B-2BC2A638D009}"/>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37306"/>
            <a:ext cx="3746500" cy="990600"/>
          </a:xfrm>
          <a:prstGeom prst="rect">
            <a:avLst/>
          </a:prstGeom>
        </p:spPr>
      </p:pic>
      <p:sp>
        <p:nvSpPr>
          <p:cNvPr id="9" name="Date Placeholder 8">
            <a:extLst>
              <a:ext uri="{FF2B5EF4-FFF2-40B4-BE49-F238E27FC236}">
                <a16:creationId xmlns:a16="http://schemas.microsoft.com/office/drawing/2014/main" id="{DCCE6D04-8596-2E41-938D-F3FF12C608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a:t>© Better Communication CIC, 2021</a:t>
            </a:r>
            <a:endParaRPr lang="en-GB" dirty="0"/>
          </a:p>
        </p:txBody>
      </p:sp>
      <p:sp>
        <p:nvSpPr>
          <p:cNvPr id="10" name="Title Placeholder 9">
            <a:extLst>
              <a:ext uri="{FF2B5EF4-FFF2-40B4-BE49-F238E27FC236}">
                <a16:creationId xmlns:a16="http://schemas.microsoft.com/office/drawing/2014/main" id="{6528646F-6AFA-9B4E-936D-B38ED958A728}"/>
              </a:ext>
            </a:extLst>
          </p:cNvPr>
          <p:cNvSpPr>
            <a:spLocks noGrp="1"/>
          </p:cNvSpPr>
          <p:nvPr>
            <p:ph type="title"/>
          </p:nvPr>
        </p:nvSpPr>
        <p:spPr>
          <a:xfrm>
            <a:off x="3746500" y="365125"/>
            <a:ext cx="76073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13" name="Footer Placeholder 12">
            <a:extLst>
              <a:ext uri="{FF2B5EF4-FFF2-40B4-BE49-F238E27FC236}">
                <a16:creationId xmlns:a16="http://schemas.microsoft.com/office/drawing/2014/main" id="{C43862C2-BA00-FE46-8371-B1F22472F5DD}"/>
              </a:ext>
            </a:extLst>
          </p:cNvPr>
          <p:cNvSpPr>
            <a:spLocks noGrp="1"/>
          </p:cNvSpPr>
          <p:nvPr>
            <p:ph type="ftr" sz="quarter" idx="3"/>
          </p:nvPr>
        </p:nvSpPr>
        <p:spPr>
          <a:xfrm>
            <a:off x="3746500" y="6360047"/>
            <a:ext cx="542949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Developed by Gemma Arnold using Widgit Symbols ©Widgit Software 2002 - 2021</a:t>
            </a:r>
            <a:endParaRPr lang="en-US" dirty="0"/>
          </a:p>
        </p:txBody>
      </p:sp>
    </p:spTree>
    <p:extLst>
      <p:ext uri="{BB962C8B-B14F-4D97-AF65-F5344CB8AC3E}">
        <p14:creationId xmlns:p14="http://schemas.microsoft.com/office/powerpoint/2010/main" val="3330787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40B2B8-FF9E-F04E-AD01-CC6744390C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C33D999-E994-4D44-9810-0E9736BD59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6A2389B-6417-024A-9A16-E4356DEC73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a:t>© Better Communication CIC, 2021</a:t>
            </a:r>
            <a:endParaRPr lang="en-US"/>
          </a:p>
        </p:txBody>
      </p:sp>
      <p:sp>
        <p:nvSpPr>
          <p:cNvPr id="5" name="Footer Placeholder 4">
            <a:extLst>
              <a:ext uri="{FF2B5EF4-FFF2-40B4-BE49-F238E27FC236}">
                <a16:creationId xmlns:a16="http://schemas.microsoft.com/office/drawing/2014/main" id="{9D7B4F92-9191-B342-9FE0-12F57329C0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Developed by Gemma Arnold using Widgit Symbols ©Widgit Software 2002 - 2021</a:t>
            </a:r>
          </a:p>
        </p:txBody>
      </p:sp>
      <p:sp>
        <p:nvSpPr>
          <p:cNvPr id="6" name="Slide Number Placeholder 5">
            <a:extLst>
              <a:ext uri="{FF2B5EF4-FFF2-40B4-BE49-F238E27FC236}">
                <a16:creationId xmlns:a16="http://schemas.microsoft.com/office/drawing/2014/main" id="{8F96B43D-A98B-7645-AB34-7D3582461B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C48FCC-5D7A-8548-A488-854335B4D5BB}" type="slidenum">
              <a:rPr lang="en-US" smtClean="0"/>
              <a:t>‹#›</a:t>
            </a:fld>
            <a:endParaRPr lang="en-US"/>
          </a:p>
        </p:txBody>
      </p:sp>
    </p:spTree>
    <p:extLst>
      <p:ext uri="{BB962C8B-B14F-4D97-AF65-F5344CB8AC3E}">
        <p14:creationId xmlns:p14="http://schemas.microsoft.com/office/powerpoint/2010/main" val="42694072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hyperlink" Target="mailto:Gemma@bettercommunication.org.uk" TargetMode="Externa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hyperlink" Target="mailto:Gemma@bettercommunication.org.uk" TargetMode="Externa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Gemma@bettercommunication.org.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F7D9-182C-4B55-B351-BBD3E0C279F6}"/>
              </a:ext>
            </a:extLst>
          </p:cNvPr>
          <p:cNvSpPr>
            <a:spLocks noGrp="1"/>
          </p:cNvSpPr>
          <p:nvPr>
            <p:ph type="ctrTitle"/>
          </p:nvPr>
        </p:nvSpPr>
        <p:spPr>
          <a:xfrm>
            <a:off x="933254" y="1516096"/>
            <a:ext cx="10180948" cy="2066090"/>
          </a:xfrm>
        </p:spPr>
        <p:txBody>
          <a:bodyPr>
            <a:normAutofit fontScale="90000"/>
          </a:bodyPr>
          <a:lstStyle/>
          <a:p>
            <a:r>
              <a:rPr lang="en-GB" dirty="0"/>
              <a:t>Young People &amp; Young Adults’ Views </a:t>
            </a:r>
            <a:br>
              <a:rPr lang="en-GB" dirty="0"/>
            </a:br>
            <a:r>
              <a:rPr lang="en-GB" dirty="0"/>
              <a:t>Visual Rating Scales Instructions</a:t>
            </a:r>
          </a:p>
        </p:txBody>
      </p:sp>
      <p:sp>
        <p:nvSpPr>
          <p:cNvPr id="3" name="Subtitle 2">
            <a:extLst>
              <a:ext uri="{FF2B5EF4-FFF2-40B4-BE49-F238E27FC236}">
                <a16:creationId xmlns:a16="http://schemas.microsoft.com/office/drawing/2014/main" id="{CCF7DB59-1B4E-47C4-8823-A34505430FBC}"/>
              </a:ext>
            </a:extLst>
          </p:cNvPr>
          <p:cNvSpPr>
            <a:spLocks noGrp="1"/>
          </p:cNvSpPr>
          <p:nvPr>
            <p:ph type="subTitle" idx="1"/>
          </p:nvPr>
        </p:nvSpPr>
        <p:spPr>
          <a:xfrm>
            <a:off x="1524000" y="3875415"/>
            <a:ext cx="9144000" cy="1655762"/>
          </a:xfrm>
        </p:spPr>
        <p:txBody>
          <a:bodyPr/>
          <a:lstStyle/>
          <a:p>
            <a:r>
              <a:rPr lang="en-GB" dirty="0"/>
              <a:t>Gemma Arnold</a:t>
            </a:r>
          </a:p>
        </p:txBody>
      </p:sp>
      <p:sp>
        <p:nvSpPr>
          <p:cNvPr id="6" name="Date Placeholder 5">
            <a:extLst>
              <a:ext uri="{FF2B5EF4-FFF2-40B4-BE49-F238E27FC236}">
                <a16:creationId xmlns:a16="http://schemas.microsoft.com/office/drawing/2014/main" id="{A5DDCE4A-2280-AD4B-BD99-BF151DF87469}"/>
              </a:ext>
            </a:extLst>
          </p:cNvPr>
          <p:cNvSpPr>
            <a:spLocks noGrp="1"/>
          </p:cNvSpPr>
          <p:nvPr>
            <p:ph type="dt" sz="half" idx="10"/>
          </p:nvPr>
        </p:nvSpPr>
        <p:spPr/>
        <p:txBody>
          <a:bodyPr/>
          <a:lstStyle/>
          <a:p>
            <a:r>
              <a:rPr lang="en-GB"/>
              <a:t>© Better Communication CIC, 2021</a:t>
            </a:r>
            <a:endParaRPr lang="en-GB" dirty="0"/>
          </a:p>
        </p:txBody>
      </p:sp>
      <p:sp>
        <p:nvSpPr>
          <p:cNvPr id="7" name="Footer Placeholder 6">
            <a:extLst>
              <a:ext uri="{FF2B5EF4-FFF2-40B4-BE49-F238E27FC236}">
                <a16:creationId xmlns:a16="http://schemas.microsoft.com/office/drawing/2014/main" id="{0C1A19CB-BBBA-E741-8F4E-EA21BF820664}"/>
              </a:ext>
            </a:extLst>
          </p:cNvPr>
          <p:cNvSpPr>
            <a:spLocks noGrp="1"/>
          </p:cNvSpPr>
          <p:nvPr>
            <p:ph type="ftr" sz="quarter" idx="11"/>
          </p:nvPr>
        </p:nvSpPr>
        <p:spPr/>
        <p:txBody>
          <a:bodyPr/>
          <a:lstStyle/>
          <a:p>
            <a:r>
              <a:rPr lang="en-GB"/>
              <a:t>Developed by Gemma Arnold using Widgit Symbols ©Widgit Software 2002 - 2021</a:t>
            </a:r>
            <a:endParaRPr lang="en-GB" dirty="0"/>
          </a:p>
        </p:txBody>
      </p:sp>
      <p:sp>
        <p:nvSpPr>
          <p:cNvPr id="4" name="Slide Number Placeholder 3">
            <a:extLst>
              <a:ext uri="{FF2B5EF4-FFF2-40B4-BE49-F238E27FC236}">
                <a16:creationId xmlns:a16="http://schemas.microsoft.com/office/drawing/2014/main" id="{75AFABE7-370D-4620-A548-4BF15F7B076C}"/>
              </a:ext>
            </a:extLst>
          </p:cNvPr>
          <p:cNvSpPr>
            <a:spLocks noGrp="1"/>
          </p:cNvSpPr>
          <p:nvPr>
            <p:ph type="sldNum" sz="quarter" idx="12"/>
          </p:nvPr>
        </p:nvSpPr>
        <p:spPr/>
        <p:txBody>
          <a:bodyPr/>
          <a:lstStyle/>
          <a:p>
            <a:fld id="{B3D5D33F-4570-40C0-9386-40A925095347}" type="slidenum">
              <a:rPr lang="en-GB" smtClean="0"/>
              <a:t>1</a:t>
            </a:fld>
            <a:endParaRPr lang="en-GB"/>
          </a:p>
        </p:txBody>
      </p:sp>
    </p:spTree>
    <p:extLst>
      <p:ext uri="{BB962C8B-B14F-4D97-AF65-F5344CB8AC3E}">
        <p14:creationId xmlns:p14="http://schemas.microsoft.com/office/powerpoint/2010/main" val="746026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C56B7-7E28-4B74-B76F-9323E0661B2D}"/>
              </a:ext>
            </a:extLst>
          </p:cNvPr>
          <p:cNvSpPr>
            <a:spLocks noGrp="1"/>
          </p:cNvSpPr>
          <p:nvPr>
            <p:ph type="title"/>
          </p:nvPr>
        </p:nvSpPr>
        <p:spPr>
          <a:xfrm>
            <a:off x="3746500" y="320675"/>
            <a:ext cx="7607300" cy="1325563"/>
          </a:xfrm>
          <a:ln w="25400">
            <a:solidFill>
              <a:schemeClr val="accent1"/>
            </a:solidFill>
          </a:ln>
        </p:spPr>
        <p:txBody>
          <a:bodyPr/>
          <a:lstStyle/>
          <a:p>
            <a:pPr algn="ctr"/>
            <a:r>
              <a:rPr lang="en-GB" dirty="0"/>
              <a:t>Contents</a:t>
            </a:r>
          </a:p>
        </p:txBody>
      </p:sp>
      <p:sp>
        <p:nvSpPr>
          <p:cNvPr id="3" name="Content Placeholder 2">
            <a:extLst>
              <a:ext uri="{FF2B5EF4-FFF2-40B4-BE49-F238E27FC236}">
                <a16:creationId xmlns:a16="http://schemas.microsoft.com/office/drawing/2014/main" id="{E2B2204C-117F-45E2-AB75-E7B664E87E08}"/>
              </a:ext>
            </a:extLst>
          </p:cNvPr>
          <p:cNvSpPr>
            <a:spLocks noGrp="1"/>
          </p:cNvSpPr>
          <p:nvPr>
            <p:ph idx="1"/>
          </p:nvPr>
        </p:nvSpPr>
        <p:spPr/>
        <p:txBody>
          <a:bodyPr>
            <a:normAutofit lnSpcReduction="10000"/>
          </a:bodyPr>
          <a:lstStyle/>
          <a:p>
            <a:pPr marL="514350" indent="-514350">
              <a:buFont typeface="+mj-lt"/>
              <a:buAutoNum type="arabicPeriod"/>
            </a:pPr>
            <a:r>
              <a:rPr lang="en-GB" dirty="0"/>
              <a:t>Title</a:t>
            </a:r>
          </a:p>
          <a:p>
            <a:pPr marL="514350" indent="-514350">
              <a:buFont typeface="+mj-lt"/>
              <a:buAutoNum type="arabicPeriod"/>
            </a:pPr>
            <a:r>
              <a:rPr lang="en-GB" dirty="0"/>
              <a:t>Contents page</a:t>
            </a:r>
          </a:p>
          <a:p>
            <a:pPr marL="514350" indent="-514350">
              <a:buFont typeface="+mj-lt"/>
              <a:buAutoNum type="arabicPeriod"/>
            </a:pPr>
            <a:r>
              <a:rPr lang="en-GB" dirty="0"/>
              <a:t>Introduction</a:t>
            </a:r>
          </a:p>
          <a:p>
            <a:pPr marL="514350" indent="-514350">
              <a:buFont typeface="+mj-lt"/>
              <a:buAutoNum type="arabicPeriod"/>
            </a:pPr>
            <a:r>
              <a:rPr lang="en-GB" dirty="0"/>
              <a:t>Link to instructional video</a:t>
            </a:r>
          </a:p>
          <a:p>
            <a:pPr marL="514350" indent="-514350">
              <a:buFont typeface="+mj-lt"/>
              <a:buAutoNum type="arabicPeriod"/>
            </a:pPr>
            <a:r>
              <a:rPr lang="en-GB" dirty="0"/>
              <a:t>Scale to check understanding</a:t>
            </a:r>
          </a:p>
          <a:p>
            <a:pPr marL="514350" indent="-514350">
              <a:buFont typeface="+mj-lt"/>
              <a:buAutoNum type="arabicPeriod"/>
            </a:pPr>
            <a:r>
              <a:rPr lang="en-GB" dirty="0"/>
              <a:t>‘People’ scale instructions</a:t>
            </a:r>
          </a:p>
          <a:p>
            <a:pPr marL="514350" indent="-514350">
              <a:buFont typeface="+mj-lt"/>
              <a:buAutoNum type="arabicPeriod"/>
            </a:pPr>
            <a:r>
              <a:rPr lang="en-GB" dirty="0"/>
              <a:t>‘Activities’ scale instructions</a:t>
            </a:r>
          </a:p>
          <a:p>
            <a:pPr marL="514350" indent="-514350">
              <a:buFont typeface="+mj-lt"/>
              <a:buAutoNum type="arabicPeriod"/>
            </a:pPr>
            <a:r>
              <a:rPr lang="en-GB" dirty="0"/>
              <a:t>Extension activity instructions</a:t>
            </a:r>
          </a:p>
          <a:p>
            <a:pPr marL="514350" indent="-514350">
              <a:buFont typeface="+mj-lt"/>
              <a:buAutoNum type="arabicPeriod"/>
            </a:pPr>
            <a:r>
              <a:rPr lang="en-GB" dirty="0"/>
              <a:t>FAQs</a:t>
            </a:r>
          </a:p>
        </p:txBody>
      </p:sp>
      <p:sp>
        <p:nvSpPr>
          <p:cNvPr id="4" name="Slide Number Placeholder 3">
            <a:extLst>
              <a:ext uri="{FF2B5EF4-FFF2-40B4-BE49-F238E27FC236}">
                <a16:creationId xmlns:a16="http://schemas.microsoft.com/office/drawing/2014/main" id="{15E55AAB-00F2-4122-BF03-ED60EE7E708B}"/>
              </a:ext>
            </a:extLst>
          </p:cNvPr>
          <p:cNvSpPr>
            <a:spLocks noGrp="1"/>
          </p:cNvSpPr>
          <p:nvPr>
            <p:ph type="sldNum" sz="quarter" idx="12"/>
          </p:nvPr>
        </p:nvSpPr>
        <p:spPr/>
        <p:txBody>
          <a:bodyPr/>
          <a:lstStyle/>
          <a:p>
            <a:fld id="{B3D5D33F-4570-40C0-9386-40A925095347}" type="slidenum">
              <a:rPr lang="en-GB" smtClean="0"/>
              <a:t>2</a:t>
            </a:fld>
            <a:endParaRPr lang="en-GB"/>
          </a:p>
        </p:txBody>
      </p:sp>
      <p:sp>
        <p:nvSpPr>
          <p:cNvPr id="6" name="Date Placeholder 5">
            <a:extLst>
              <a:ext uri="{FF2B5EF4-FFF2-40B4-BE49-F238E27FC236}">
                <a16:creationId xmlns:a16="http://schemas.microsoft.com/office/drawing/2014/main" id="{6C5FD13B-C583-7C4A-B3A2-765A0C507FFD}"/>
              </a:ext>
            </a:extLst>
          </p:cNvPr>
          <p:cNvSpPr>
            <a:spLocks noGrp="1"/>
          </p:cNvSpPr>
          <p:nvPr>
            <p:ph type="dt" sz="half" idx="10"/>
          </p:nvPr>
        </p:nvSpPr>
        <p:spPr/>
        <p:txBody>
          <a:bodyPr/>
          <a:lstStyle/>
          <a:p>
            <a:r>
              <a:rPr lang="en-GB"/>
              <a:t>© Better Communication CIC, 2021</a:t>
            </a:r>
            <a:endParaRPr lang="en-GB" dirty="0"/>
          </a:p>
        </p:txBody>
      </p:sp>
      <p:sp>
        <p:nvSpPr>
          <p:cNvPr id="7" name="Footer Placeholder 6">
            <a:extLst>
              <a:ext uri="{FF2B5EF4-FFF2-40B4-BE49-F238E27FC236}">
                <a16:creationId xmlns:a16="http://schemas.microsoft.com/office/drawing/2014/main" id="{436CAE07-47CD-F64F-8BF8-AE6B71B44D6B}"/>
              </a:ext>
            </a:extLst>
          </p:cNvPr>
          <p:cNvSpPr>
            <a:spLocks noGrp="1"/>
          </p:cNvSpPr>
          <p:nvPr>
            <p:ph type="ftr" sz="quarter" idx="11"/>
          </p:nvPr>
        </p:nvSpPr>
        <p:spPr/>
        <p:txBody>
          <a:bodyPr/>
          <a:lstStyle/>
          <a:p>
            <a:r>
              <a:rPr lang="en-GB"/>
              <a:t>Developed by Gemma Arnold using Widgit Symbols ©Widgit Software 2002 - 2021</a:t>
            </a:r>
            <a:endParaRPr lang="en-GB" dirty="0"/>
          </a:p>
        </p:txBody>
      </p:sp>
    </p:spTree>
    <p:extLst>
      <p:ext uri="{BB962C8B-B14F-4D97-AF65-F5344CB8AC3E}">
        <p14:creationId xmlns:p14="http://schemas.microsoft.com/office/powerpoint/2010/main" val="1049967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A4021-96CB-4824-B0A1-ED7FFE7DFABA}"/>
              </a:ext>
            </a:extLst>
          </p:cNvPr>
          <p:cNvSpPr>
            <a:spLocks noGrp="1"/>
          </p:cNvSpPr>
          <p:nvPr>
            <p:ph type="title"/>
          </p:nvPr>
        </p:nvSpPr>
        <p:spPr>
          <a:ln w="25400">
            <a:solidFill>
              <a:schemeClr val="accent1"/>
            </a:solidFill>
          </a:ln>
        </p:spPr>
        <p:txBody>
          <a:bodyPr/>
          <a:lstStyle/>
          <a:p>
            <a:pPr algn="ctr"/>
            <a:r>
              <a:rPr lang="en-GB" dirty="0"/>
              <a:t>Introduction	</a:t>
            </a:r>
          </a:p>
        </p:txBody>
      </p:sp>
      <p:sp>
        <p:nvSpPr>
          <p:cNvPr id="3" name="Content Placeholder 2">
            <a:extLst>
              <a:ext uri="{FF2B5EF4-FFF2-40B4-BE49-F238E27FC236}">
                <a16:creationId xmlns:a16="http://schemas.microsoft.com/office/drawing/2014/main" id="{0561F231-9F24-4F1D-A9F8-B08FDD398C31}"/>
              </a:ext>
            </a:extLst>
          </p:cNvPr>
          <p:cNvSpPr>
            <a:spLocks noGrp="1"/>
          </p:cNvSpPr>
          <p:nvPr>
            <p:ph idx="1"/>
          </p:nvPr>
        </p:nvSpPr>
        <p:spPr/>
        <p:txBody>
          <a:bodyPr>
            <a:normAutofit fontScale="92500" lnSpcReduction="20000"/>
          </a:bodyPr>
          <a:lstStyle/>
          <a:p>
            <a:r>
              <a:rPr lang="en-GB" dirty="0"/>
              <a:t>These rating scales have been developed to collect Young People and Young Adults’ (YP/A) views about their communication skills and the support they have received so we can identify what is working well and what isn’t working well</a:t>
            </a:r>
          </a:p>
          <a:p>
            <a:r>
              <a:rPr lang="en-GB" dirty="0"/>
              <a:t>They are for 16-25 year olds</a:t>
            </a:r>
          </a:p>
          <a:p>
            <a:r>
              <a:rPr lang="en-GB" dirty="0"/>
              <a:t>There are two versions; ‘Good/Not Good’ (a simpler version) &amp; ‘Never/Sometimes/Always Good’ </a:t>
            </a:r>
          </a:p>
          <a:p>
            <a:r>
              <a:rPr lang="en-GB" dirty="0"/>
              <a:t>Each YP/A should rate BOTH ‘People’ and ‘Activities’</a:t>
            </a:r>
          </a:p>
          <a:p>
            <a:pPr marL="230400" indent="-230400"/>
            <a:r>
              <a:rPr lang="en-GB" dirty="0"/>
              <a:t>The resources can be found in the accompanying packs (paper versions also available on request)</a:t>
            </a:r>
          </a:p>
          <a:p>
            <a:pPr marL="230400" indent="-230400"/>
            <a:r>
              <a:rPr lang="en-GB" dirty="0"/>
              <a:t>Please make time to watch the instructional video and read the FAQs at the end of this pack before beginning</a:t>
            </a:r>
          </a:p>
        </p:txBody>
      </p:sp>
      <p:sp>
        <p:nvSpPr>
          <p:cNvPr id="4" name="Slide Number Placeholder 3">
            <a:extLst>
              <a:ext uri="{FF2B5EF4-FFF2-40B4-BE49-F238E27FC236}">
                <a16:creationId xmlns:a16="http://schemas.microsoft.com/office/drawing/2014/main" id="{4ED51918-F1B5-4DB4-99A6-3E7518450D21}"/>
              </a:ext>
            </a:extLst>
          </p:cNvPr>
          <p:cNvSpPr>
            <a:spLocks noGrp="1"/>
          </p:cNvSpPr>
          <p:nvPr>
            <p:ph type="sldNum" sz="quarter" idx="12"/>
          </p:nvPr>
        </p:nvSpPr>
        <p:spPr/>
        <p:txBody>
          <a:bodyPr/>
          <a:lstStyle/>
          <a:p>
            <a:fld id="{B3D5D33F-4570-40C0-9386-40A925095347}" type="slidenum">
              <a:rPr lang="en-GB" smtClean="0"/>
              <a:t>3</a:t>
            </a:fld>
            <a:endParaRPr lang="en-GB"/>
          </a:p>
        </p:txBody>
      </p:sp>
      <p:sp>
        <p:nvSpPr>
          <p:cNvPr id="5" name="Footer Placeholder 4">
            <a:extLst>
              <a:ext uri="{FF2B5EF4-FFF2-40B4-BE49-F238E27FC236}">
                <a16:creationId xmlns:a16="http://schemas.microsoft.com/office/drawing/2014/main" id="{E2CC6356-BF85-4D78-A360-BBC84822F63C}"/>
              </a:ext>
            </a:extLst>
          </p:cNvPr>
          <p:cNvSpPr>
            <a:spLocks noGrp="1"/>
          </p:cNvSpPr>
          <p:nvPr>
            <p:ph type="ftr" sz="quarter" idx="11"/>
          </p:nvPr>
        </p:nvSpPr>
        <p:spPr>
          <a:xfrm>
            <a:off x="3746500" y="6356350"/>
            <a:ext cx="5675796" cy="365125"/>
          </a:xfr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6" name="Date Placeholder 5">
            <a:extLst>
              <a:ext uri="{FF2B5EF4-FFF2-40B4-BE49-F238E27FC236}">
                <a16:creationId xmlns:a16="http://schemas.microsoft.com/office/drawing/2014/main" id="{52DED28A-86D2-5040-ACC2-16B66B02128A}"/>
              </a:ext>
            </a:extLst>
          </p:cNvPr>
          <p:cNvSpPr>
            <a:spLocks noGrp="1"/>
          </p:cNvSpPr>
          <p:nvPr>
            <p:ph type="dt" sz="half" idx="10"/>
          </p:nvPr>
        </p:nvSpPr>
        <p:spPr/>
        <p:txBody>
          <a:bodyPr/>
          <a:lstStyle/>
          <a:p>
            <a:r>
              <a:rPr lang="en-GB"/>
              <a:t>© Better Communication CIC, 2021</a:t>
            </a:r>
            <a:endParaRPr lang="en-GB" dirty="0"/>
          </a:p>
        </p:txBody>
      </p:sp>
    </p:spTree>
    <p:extLst>
      <p:ext uri="{BB962C8B-B14F-4D97-AF65-F5344CB8AC3E}">
        <p14:creationId xmlns:p14="http://schemas.microsoft.com/office/powerpoint/2010/main" val="1239486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EFB23-D212-412E-A9D4-125E97987379}"/>
              </a:ext>
            </a:extLst>
          </p:cNvPr>
          <p:cNvSpPr>
            <a:spLocks noGrp="1"/>
          </p:cNvSpPr>
          <p:nvPr>
            <p:ph type="title"/>
          </p:nvPr>
        </p:nvSpPr>
        <p:spPr>
          <a:ln w="25400">
            <a:solidFill>
              <a:schemeClr val="accent1"/>
            </a:solidFill>
          </a:ln>
        </p:spPr>
        <p:txBody>
          <a:bodyPr/>
          <a:lstStyle/>
          <a:p>
            <a:pPr algn="ctr"/>
            <a:r>
              <a:rPr lang="en-GB" dirty="0"/>
              <a:t>Instructional Video</a:t>
            </a:r>
          </a:p>
        </p:txBody>
      </p:sp>
      <p:sp>
        <p:nvSpPr>
          <p:cNvPr id="3" name="Content Placeholder 2">
            <a:extLst>
              <a:ext uri="{FF2B5EF4-FFF2-40B4-BE49-F238E27FC236}">
                <a16:creationId xmlns:a16="http://schemas.microsoft.com/office/drawing/2014/main" id="{2A0ECDFE-95C6-4E30-98BB-8CF3EDE398B1}"/>
              </a:ext>
            </a:extLst>
          </p:cNvPr>
          <p:cNvSpPr>
            <a:spLocks noGrp="1"/>
          </p:cNvSpPr>
          <p:nvPr>
            <p:ph idx="1"/>
          </p:nvPr>
        </p:nvSpPr>
        <p:spPr/>
        <p:txBody>
          <a:bodyPr/>
          <a:lstStyle/>
          <a:p>
            <a:r>
              <a:rPr lang="en-GB" dirty="0">
                <a:solidFill>
                  <a:srgbClr val="FF0000"/>
                </a:solidFill>
              </a:rPr>
              <a:t>INSERT LINK</a:t>
            </a:r>
          </a:p>
        </p:txBody>
      </p:sp>
      <p:sp>
        <p:nvSpPr>
          <p:cNvPr id="4" name="Slide Number Placeholder 3">
            <a:extLst>
              <a:ext uri="{FF2B5EF4-FFF2-40B4-BE49-F238E27FC236}">
                <a16:creationId xmlns:a16="http://schemas.microsoft.com/office/drawing/2014/main" id="{A21D0C0B-590B-48AB-83DB-279CC2DF5F29}"/>
              </a:ext>
            </a:extLst>
          </p:cNvPr>
          <p:cNvSpPr>
            <a:spLocks noGrp="1"/>
          </p:cNvSpPr>
          <p:nvPr>
            <p:ph type="sldNum" sz="quarter" idx="12"/>
          </p:nvPr>
        </p:nvSpPr>
        <p:spPr/>
        <p:txBody>
          <a:bodyPr/>
          <a:lstStyle/>
          <a:p>
            <a:fld id="{B3D5D33F-4570-40C0-9386-40A925095347}" type="slidenum">
              <a:rPr lang="en-GB" smtClean="0"/>
              <a:t>4</a:t>
            </a:fld>
            <a:endParaRPr lang="en-GB"/>
          </a:p>
        </p:txBody>
      </p:sp>
      <p:sp>
        <p:nvSpPr>
          <p:cNvPr id="5" name="Footer Placeholder 4">
            <a:extLst>
              <a:ext uri="{FF2B5EF4-FFF2-40B4-BE49-F238E27FC236}">
                <a16:creationId xmlns:a16="http://schemas.microsoft.com/office/drawing/2014/main" id="{82DADAF7-027B-4B51-A3EC-32030C37736A}"/>
              </a:ext>
            </a:extLst>
          </p:cNvPr>
          <p:cNvSpPr>
            <a:spLocks noGrp="1"/>
          </p:cNvSpPr>
          <p:nvPr>
            <p:ph type="ftr" sz="quarter" idx="11"/>
          </p:nvPr>
        </p:nvSpPr>
        <p:spPr>
          <a:xfrm>
            <a:off x="4038600" y="6356349"/>
            <a:ext cx="5519928" cy="365125"/>
          </a:xfr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6" name="Date Placeholder 5">
            <a:extLst>
              <a:ext uri="{FF2B5EF4-FFF2-40B4-BE49-F238E27FC236}">
                <a16:creationId xmlns:a16="http://schemas.microsoft.com/office/drawing/2014/main" id="{ACB303F1-3ADC-DB4B-9AE1-4684DBE672B6}"/>
              </a:ext>
            </a:extLst>
          </p:cNvPr>
          <p:cNvSpPr>
            <a:spLocks noGrp="1"/>
          </p:cNvSpPr>
          <p:nvPr>
            <p:ph type="dt" sz="half" idx="10"/>
          </p:nvPr>
        </p:nvSpPr>
        <p:spPr/>
        <p:txBody>
          <a:bodyPr/>
          <a:lstStyle/>
          <a:p>
            <a:r>
              <a:rPr lang="en-GB"/>
              <a:t>© Better Communication CIC, 2021</a:t>
            </a:r>
            <a:endParaRPr lang="en-GB" dirty="0"/>
          </a:p>
        </p:txBody>
      </p:sp>
    </p:spTree>
    <p:extLst>
      <p:ext uri="{BB962C8B-B14F-4D97-AF65-F5344CB8AC3E}">
        <p14:creationId xmlns:p14="http://schemas.microsoft.com/office/powerpoint/2010/main" val="345476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18">
            <a:extLst>
              <a:ext uri="{FF2B5EF4-FFF2-40B4-BE49-F238E27FC236}">
                <a16:creationId xmlns:a16="http://schemas.microsoft.com/office/drawing/2014/main" id="{B796E895-8E2D-4805-B97A-ACD83557A327}"/>
              </a:ext>
            </a:extLst>
          </p:cNvPr>
          <p:cNvSpPr>
            <a:spLocks noChangeArrowheads="1"/>
          </p:cNvSpPr>
          <p:nvPr/>
        </p:nvSpPr>
        <p:spPr bwMode="auto">
          <a:xfrm>
            <a:off x="1409700" y="2341563"/>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19">
            <a:extLst>
              <a:ext uri="{FF2B5EF4-FFF2-40B4-BE49-F238E27FC236}">
                <a16:creationId xmlns:a16="http://schemas.microsoft.com/office/drawing/2014/main" id="{1D33C6AE-E9CB-4FC0-9F77-CF1EFA9CB9B9}"/>
              </a:ext>
            </a:extLst>
          </p:cNvPr>
          <p:cNvSpPr>
            <a:spLocks noChangeArrowheads="1"/>
          </p:cNvSpPr>
          <p:nvPr/>
        </p:nvSpPr>
        <p:spPr bwMode="auto">
          <a:xfrm>
            <a:off x="1409700" y="23415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16" name="Table 15">
            <a:extLst>
              <a:ext uri="{FF2B5EF4-FFF2-40B4-BE49-F238E27FC236}">
                <a16:creationId xmlns:a16="http://schemas.microsoft.com/office/drawing/2014/main" id="{4DEC4DC0-9DE4-4118-9B66-35403E49C223}"/>
              </a:ext>
            </a:extLst>
          </p:cNvPr>
          <p:cNvGraphicFramePr>
            <a:graphicFrameLocks noGrp="1"/>
          </p:cNvGraphicFramePr>
          <p:nvPr>
            <p:extLst>
              <p:ext uri="{D42A27DB-BD31-4B8C-83A1-F6EECF244321}">
                <p14:modId xmlns:p14="http://schemas.microsoft.com/office/powerpoint/2010/main" val="3037567962"/>
              </p:ext>
            </p:extLst>
          </p:nvPr>
        </p:nvGraphicFramePr>
        <p:xfrm>
          <a:off x="1070557" y="1790509"/>
          <a:ext cx="12531143" cy="4214816"/>
        </p:xfrm>
        <a:graphic>
          <a:graphicData uri="http://schemas.openxmlformats.org/drawingml/2006/table">
            <a:tbl>
              <a:tblPr/>
              <a:tblGrid>
                <a:gridCol w="2029273">
                  <a:extLst>
                    <a:ext uri="{9D8B030D-6E8A-4147-A177-3AD203B41FA5}">
                      <a16:colId xmlns:a16="http://schemas.microsoft.com/office/drawing/2014/main" val="3640214578"/>
                    </a:ext>
                  </a:extLst>
                </a:gridCol>
                <a:gridCol w="2029273">
                  <a:extLst>
                    <a:ext uri="{9D8B030D-6E8A-4147-A177-3AD203B41FA5}">
                      <a16:colId xmlns:a16="http://schemas.microsoft.com/office/drawing/2014/main" val="145913044"/>
                    </a:ext>
                  </a:extLst>
                </a:gridCol>
                <a:gridCol w="2029273">
                  <a:extLst>
                    <a:ext uri="{9D8B030D-6E8A-4147-A177-3AD203B41FA5}">
                      <a16:colId xmlns:a16="http://schemas.microsoft.com/office/drawing/2014/main" val="92419412"/>
                    </a:ext>
                  </a:extLst>
                </a:gridCol>
                <a:gridCol w="2029273">
                  <a:extLst>
                    <a:ext uri="{9D8B030D-6E8A-4147-A177-3AD203B41FA5}">
                      <a16:colId xmlns:a16="http://schemas.microsoft.com/office/drawing/2014/main" val="1775146674"/>
                    </a:ext>
                  </a:extLst>
                </a:gridCol>
                <a:gridCol w="2029273">
                  <a:extLst>
                    <a:ext uri="{9D8B030D-6E8A-4147-A177-3AD203B41FA5}">
                      <a16:colId xmlns:a16="http://schemas.microsoft.com/office/drawing/2014/main" val="799621319"/>
                    </a:ext>
                  </a:extLst>
                </a:gridCol>
                <a:gridCol w="2384778">
                  <a:extLst>
                    <a:ext uri="{9D8B030D-6E8A-4147-A177-3AD203B41FA5}">
                      <a16:colId xmlns:a16="http://schemas.microsoft.com/office/drawing/2014/main" val="1816644675"/>
                    </a:ext>
                  </a:extLst>
                </a:gridCol>
              </a:tblGrid>
              <a:tr h="1053860">
                <a:tc>
                  <a:txBody>
                    <a:bodyPr/>
                    <a:lstStyle/>
                    <a:p>
                      <a:pPr algn="ctr"/>
                      <a:endParaRPr lang="en-GB"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20505282"/>
                  </a:ext>
                </a:extLst>
              </a:tr>
              <a:tr h="3160956">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3935967"/>
                  </a:ext>
                </a:extLst>
              </a:tr>
            </a:tbl>
          </a:graphicData>
        </a:graphic>
      </p:graphicFrame>
      <p:pic>
        <p:nvPicPr>
          <p:cNvPr id="17" name="Picture 16">
            <a:extLst>
              <a:ext uri="{FF2B5EF4-FFF2-40B4-BE49-F238E27FC236}">
                <a16:creationId xmlns:a16="http://schemas.microsoft.com/office/drawing/2014/main" id="{9B9C94B0-25D4-4F08-A8E7-C7FAD9957879}"/>
              </a:ext>
            </a:extLst>
          </p:cNvPr>
          <p:cNvPicPr>
            <a:picLocks noChangeAspect="1"/>
          </p:cNvPicPr>
          <p:nvPr/>
        </p:nvPicPr>
        <p:blipFill>
          <a:blip r:embed="rId2"/>
          <a:stretch>
            <a:fillRect/>
          </a:stretch>
        </p:blipFill>
        <p:spPr>
          <a:xfrm>
            <a:off x="1693682" y="1870075"/>
            <a:ext cx="881063" cy="942975"/>
          </a:xfrm>
          <a:prstGeom prst="rect">
            <a:avLst/>
          </a:prstGeom>
        </p:spPr>
      </p:pic>
      <p:pic>
        <p:nvPicPr>
          <p:cNvPr id="18" name="Picture 17">
            <a:extLst>
              <a:ext uri="{FF2B5EF4-FFF2-40B4-BE49-F238E27FC236}">
                <a16:creationId xmlns:a16="http://schemas.microsoft.com/office/drawing/2014/main" id="{11C49E90-ECBD-4D4A-B6D2-78F51F8909F3}"/>
              </a:ext>
            </a:extLst>
          </p:cNvPr>
          <p:cNvPicPr>
            <a:picLocks noChangeAspect="1"/>
          </p:cNvPicPr>
          <p:nvPr/>
        </p:nvPicPr>
        <p:blipFill>
          <a:blip r:embed="rId3"/>
          <a:stretch>
            <a:fillRect/>
          </a:stretch>
        </p:blipFill>
        <p:spPr>
          <a:xfrm>
            <a:off x="3601769" y="1833240"/>
            <a:ext cx="1071128" cy="965523"/>
          </a:xfrm>
          <a:prstGeom prst="rect">
            <a:avLst/>
          </a:prstGeom>
        </p:spPr>
      </p:pic>
      <p:pic>
        <p:nvPicPr>
          <p:cNvPr id="19" name="Picture 18">
            <a:extLst>
              <a:ext uri="{FF2B5EF4-FFF2-40B4-BE49-F238E27FC236}">
                <a16:creationId xmlns:a16="http://schemas.microsoft.com/office/drawing/2014/main" id="{798B0B8B-1D92-454A-9411-37662F7AEECD}"/>
              </a:ext>
            </a:extLst>
          </p:cNvPr>
          <p:cNvPicPr>
            <a:picLocks noChangeAspect="1"/>
          </p:cNvPicPr>
          <p:nvPr/>
        </p:nvPicPr>
        <p:blipFill>
          <a:blip r:embed="rId4"/>
          <a:stretch>
            <a:fillRect/>
          </a:stretch>
        </p:blipFill>
        <p:spPr>
          <a:xfrm>
            <a:off x="5699921" y="1842592"/>
            <a:ext cx="1060311" cy="997939"/>
          </a:xfrm>
          <a:prstGeom prst="rect">
            <a:avLst/>
          </a:prstGeom>
        </p:spPr>
      </p:pic>
      <p:pic>
        <p:nvPicPr>
          <p:cNvPr id="20" name="Picture 19">
            <a:extLst>
              <a:ext uri="{FF2B5EF4-FFF2-40B4-BE49-F238E27FC236}">
                <a16:creationId xmlns:a16="http://schemas.microsoft.com/office/drawing/2014/main" id="{52D6AB37-9819-4DAE-89D2-9365105DD55A}"/>
              </a:ext>
            </a:extLst>
          </p:cNvPr>
          <p:cNvPicPr>
            <a:picLocks noChangeAspect="1"/>
          </p:cNvPicPr>
          <p:nvPr/>
        </p:nvPicPr>
        <p:blipFill>
          <a:blip r:embed="rId5"/>
          <a:stretch>
            <a:fillRect/>
          </a:stretch>
        </p:blipFill>
        <p:spPr>
          <a:xfrm>
            <a:off x="7621047" y="1846211"/>
            <a:ext cx="1088631" cy="952552"/>
          </a:xfrm>
          <a:prstGeom prst="rect">
            <a:avLst/>
          </a:prstGeom>
        </p:spPr>
      </p:pic>
      <p:pic>
        <p:nvPicPr>
          <p:cNvPr id="21" name="Picture 20">
            <a:extLst>
              <a:ext uri="{FF2B5EF4-FFF2-40B4-BE49-F238E27FC236}">
                <a16:creationId xmlns:a16="http://schemas.microsoft.com/office/drawing/2014/main" id="{834F8D00-61FC-478D-BE1E-B7EA3AB558F7}"/>
              </a:ext>
            </a:extLst>
          </p:cNvPr>
          <p:cNvPicPr>
            <a:picLocks noChangeAspect="1"/>
          </p:cNvPicPr>
          <p:nvPr/>
        </p:nvPicPr>
        <p:blipFill>
          <a:blip r:embed="rId6"/>
          <a:stretch>
            <a:fillRect/>
          </a:stretch>
        </p:blipFill>
        <p:spPr>
          <a:xfrm>
            <a:off x="9745513" y="1802372"/>
            <a:ext cx="961500" cy="965523"/>
          </a:xfrm>
          <a:prstGeom prst="rect">
            <a:avLst/>
          </a:prstGeom>
        </p:spPr>
      </p:pic>
      <p:sp>
        <p:nvSpPr>
          <p:cNvPr id="4" name="Title 3">
            <a:extLst>
              <a:ext uri="{FF2B5EF4-FFF2-40B4-BE49-F238E27FC236}">
                <a16:creationId xmlns:a16="http://schemas.microsoft.com/office/drawing/2014/main" id="{21079DBF-C69C-4F8A-849C-27142D3F72D5}"/>
              </a:ext>
            </a:extLst>
          </p:cNvPr>
          <p:cNvSpPr>
            <a:spLocks noGrp="1"/>
          </p:cNvSpPr>
          <p:nvPr>
            <p:ph type="title"/>
          </p:nvPr>
        </p:nvSpPr>
        <p:spPr>
          <a:xfrm>
            <a:off x="2292350" y="285559"/>
            <a:ext cx="7607300" cy="1325563"/>
          </a:xfrm>
        </p:spPr>
        <p:txBody>
          <a:bodyPr/>
          <a:lstStyle/>
          <a:p>
            <a:pPr algn="ctr"/>
            <a:r>
              <a:rPr lang="en-GB" dirty="0"/>
              <a:t>Scale to check understanding</a:t>
            </a:r>
          </a:p>
        </p:txBody>
      </p:sp>
      <p:sp>
        <p:nvSpPr>
          <p:cNvPr id="7" name="Content Placeholder 6">
            <a:extLst>
              <a:ext uri="{FF2B5EF4-FFF2-40B4-BE49-F238E27FC236}">
                <a16:creationId xmlns:a16="http://schemas.microsoft.com/office/drawing/2014/main" id="{19AA8E02-DB44-4FE6-8777-33AF1CF13374}"/>
              </a:ext>
            </a:extLst>
          </p:cNvPr>
          <p:cNvSpPr>
            <a:spLocks noGrp="1"/>
          </p:cNvSpPr>
          <p:nvPr>
            <p:ph idx="1"/>
          </p:nvPr>
        </p:nvSpPr>
        <p:spPr/>
        <p:txBody>
          <a:bodyPr/>
          <a:lstStyle/>
          <a:p>
            <a:endParaRPr lang="en-GB" dirty="0"/>
          </a:p>
        </p:txBody>
      </p:sp>
      <p:sp>
        <p:nvSpPr>
          <p:cNvPr id="8" name="Slide Number Placeholder 7">
            <a:extLst>
              <a:ext uri="{FF2B5EF4-FFF2-40B4-BE49-F238E27FC236}">
                <a16:creationId xmlns:a16="http://schemas.microsoft.com/office/drawing/2014/main" id="{D9857600-E09E-4301-9AB0-4573E578BF23}"/>
              </a:ext>
            </a:extLst>
          </p:cNvPr>
          <p:cNvSpPr>
            <a:spLocks noGrp="1"/>
          </p:cNvSpPr>
          <p:nvPr>
            <p:ph type="sldNum" sz="quarter" idx="12"/>
          </p:nvPr>
        </p:nvSpPr>
        <p:spPr/>
        <p:txBody>
          <a:bodyPr/>
          <a:lstStyle/>
          <a:p>
            <a:fld id="{B3D5D33F-4570-40C0-9386-40A925095347}" type="slidenum">
              <a:rPr lang="en-GB" smtClean="0"/>
              <a:t>5</a:t>
            </a:fld>
            <a:endParaRPr lang="en-GB"/>
          </a:p>
        </p:txBody>
      </p:sp>
      <p:sp>
        <p:nvSpPr>
          <p:cNvPr id="9" name="Footer Placeholder 8">
            <a:extLst>
              <a:ext uri="{FF2B5EF4-FFF2-40B4-BE49-F238E27FC236}">
                <a16:creationId xmlns:a16="http://schemas.microsoft.com/office/drawing/2014/main" id="{46ABB1F5-64E5-47C0-958F-5F8C4B755A5E}"/>
              </a:ext>
            </a:extLst>
          </p:cNvPr>
          <p:cNvSpPr>
            <a:spLocks noGrp="1"/>
          </p:cNvSpPr>
          <p:nvPr>
            <p:ph type="ftr" sz="quarter" idx="11"/>
          </p:nvPr>
        </p:nvSpPr>
        <p:spPr>
          <a:xfrm>
            <a:off x="3780602" y="6335833"/>
            <a:ext cx="5716966" cy="402539"/>
          </a:xfr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2" name="Date Placeholder 1">
            <a:extLst>
              <a:ext uri="{FF2B5EF4-FFF2-40B4-BE49-F238E27FC236}">
                <a16:creationId xmlns:a16="http://schemas.microsoft.com/office/drawing/2014/main" id="{F8E1138C-FA01-8F4B-A9F1-6BCF82352E8D}"/>
              </a:ext>
            </a:extLst>
          </p:cNvPr>
          <p:cNvSpPr>
            <a:spLocks noGrp="1"/>
          </p:cNvSpPr>
          <p:nvPr>
            <p:ph type="dt" sz="half" idx="10"/>
          </p:nvPr>
        </p:nvSpPr>
        <p:spPr/>
        <p:txBody>
          <a:bodyPr/>
          <a:lstStyle/>
          <a:p>
            <a:r>
              <a:rPr lang="en-GB"/>
              <a:t>© Better Communication CIC, 2021</a:t>
            </a:r>
            <a:endParaRPr lang="en-GB" dirty="0"/>
          </a:p>
        </p:txBody>
      </p:sp>
    </p:spTree>
    <p:extLst>
      <p:ext uri="{BB962C8B-B14F-4D97-AF65-F5344CB8AC3E}">
        <p14:creationId xmlns:p14="http://schemas.microsoft.com/office/powerpoint/2010/main" val="3900233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5A4BE7-43A7-45F5-B008-09C0F9E2402E}"/>
              </a:ext>
            </a:extLst>
          </p:cNvPr>
          <p:cNvSpPr txBox="1"/>
          <p:nvPr/>
        </p:nvSpPr>
        <p:spPr>
          <a:xfrm>
            <a:off x="4359729" y="385763"/>
            <a:ext cx="3363685" cy="1277273"/>
          </a:xfrm>
          <a:prstGeom prst="rect">
            <a:avLst/>
          </a:prstGeom>
          <a:noFill/>
          <a:ln>
            <a:solidFill>
              <a:schemeClr val="tx1"/>
            </a:solidFill>
          </a:ln>
        </p:spPr>
        <p:txBody>
          <a:bodyPr wrap="square" rtlCol="0">
            <a:spAutoFit/>
          </a:bodyPr>
          <a:lstStyle/>
          <a:p>
            <a:pPr algn="ctr"/>
            <a:r>
              <a:rPr lang="en-GB" sz="1100" dirty="0"/>
              <a:t>STEP 1: Does the young person/adult (YP/A) understand the Always/Sometimes/Never Good scale? </a:t>
            </a:r>
          </a:p>
          <a:p>
            <a:pPr algn="ctr"/>
            <a:r>
              <a:rPr lang="en-GB" sz="1100" dirty="0"/>
              <a:t>Check this by asking them to indicate how they feel about things you know about. E.g. ‘Their favourite team winning a match’  or having something they don’t like for breakfast (you would know the appropriate answers to these in advance) </a:t>
            </a:r>
          </a:p>
        </p:txBody>
      </p:sp>
      <p:sp>
        <p:nvSpPr>
          <p:cNvPr id="3" name="TextBox 2">
            <a:extLst>
              <a:ext uri="{FF2B5EF4-FFF2-40B4-BE49-F238E27FC236}">
                <a16:creationId xmlns:a16="http://schemas.microsoft.com/office/drawing/2014/main" id="{687834D2-9B02-40E5-AA96-72951D44DBF3}"/>
              </a:ext>
            </a:extLst>
          </p:cNvPr>
          <p:cNvSpPr txBox="1"/>
          <p:nvPr/>
        </p:nvSpPr>
        <p:spPr>
          <a:xfrm>
            <a:off x="999429" y="1455875"/>
            <a:ext cx="2941739" cy="276999"/>
          </a:xfrm>
          <a:prstGeom prst="rect">
            <a:avLst/>
          </a:prstGeom>
          <a:noFill/>
          <a:ln>
            <a:solidFill>
              <a:schemeClr val="tx1"/>
            </a:solidFill>
          </a:ln>
        </p:spPr>
        <p:txBody>
          <a:bodyPr wrap="square" rtlCol="0">
            <a:spAutoFit/>
          </a:bodyPr>
          <a:lstStyle/>
          <a:p>
            <a:r>
              <a:rPr lang="en-GB" sz="1200" dirty="0"/>
              <a:t>STEP 2: Use Always/Sometimes/Never scale</a:t>
            </a:r>
          </a:p>
        </p:txBody>
      </p:sp>
      <p:sp>
        <p:nvSpPr>
          <p:cNvPr id="4" name="TextBox 3">
            <a:extLst>
              <a:ext uri="{FF2B5EF4-FFF2-40B4-BE49-F238E27FC236}">
                <a16:creationId xmlns:a16="http://schemas.microsoft.com/office/drawing/2014/main" id="{DC8168B9-62C3-4DB1-BAF8-E3EE124AD22A}"/>
              </a:ext>
            </a:extLst>
          </p:cNvPr>
          <p:cNvSpPr txBox="1"/>
          <p:nvPr/>
        </p:nvSpPr>
        <p:spPr>
          <a:xfrm>
            <a:off x="8248360" y="1422315"/>
            <a:ext cx="2443163" cy="276999"/>
          </a:xfrm>
          <a:prstGeom prst="rect">
            <a:avLst/>
          </a:prstGeom>
          <a:noFill/>
          <a:ln>
            <a:solidFill>
              <a:schemeClr val="tx1"/>
            </a:solidFill>
          </a:ln>
        </p:spPr>
        <p:txBody>
          <a:bodyPr wrap="square" rtlCol="0">
            <a:spAutoFit/>
          </a:bodyPr>
          <a:lstStyle/>
          <a:p>
            <a:r>
              <a:rPr lang="en-GB" sz="1200" dirty="0"/>
              <a:t>STEP 2: Use Good/Not Good scale</a:t>
            </a:r>
          </a:p>
        </p:txBody>
      </p:sp>
      <p:sp>
        <p:nvSpPr>
          <p:cNvPr id="5" name="TextBox 4">
            <a:extLst>
              <a:ext uri="{FF2B5EF4-FFF2-40B4-BE49-F238E27FC236}">
                <a16:creationId xmlns:a16="http://schemas.microsoft.com/office/drawing/2014/main" id="{AB420A10-CA1C-40FC-9C48-9804A7E00961}"/>
              </a:ext>
            </a:extLst>
          </p:cNvPr>
          <p:cNvSpPr txBox="1"/>
          <p:nvPr/>
        </p:nvSpPr>
        <p:spPr>
          <a:xfrm>
            <a:off x="642277" y="1992363"/>
            <a:ext cx="3301365" cy="276999"/>
          </a:xfrm>
          <a:prstGeom prst="rect">
            <a:avLst/>
          </a:prstGeom>
          <a:noFill/>
          <a:ln>
            <a:solidFill>
              <a:schemeClr val="tx1"/>
            </a:solidFill>
          </a:ln>
        </p:spPr>
        <p:txBody>
          <a:bodyPr wrap="square" rtlCol="0">
            <a:spAutoFit/>
          </a:bodyPr>
          <a:lstStyle/>
          <a:p>
            <a:r>
              <a:rPr lang="en-GB" sz="1200" dirty="0"/>
              <a:t>STEP 3: Go over ‘What is communication?’ sheet</a:t>
            </a:r>
          </a:p>
        </p:txBody>
      </p:sp>
      <p:sp>
        <p:nvSpPr>
          <p:cNvPr id="6" name="TextBox 5">
            <a:extLst>
              <a:ext uri="{FF2B5EF4-FFF2-40B4-BE49-F238E27FC236}">
                <a16:creationId xmlns:a16="http://schemas.microsoft.com/office/drawing/2014/main" id="{5D1FDD8E-A5F9-4375-8F39-BA280384833A}"/>
              </a:ext>
            </a:extLst>
          </p:cNvPr>
          <p:cNvSpPr txBox="1"/>
          <p:nvPr/>
        </p:nvSpPr>
        <p:spPr>
          <a:xfrm>
            <a:off x="257666" y="2528756"/>
            <a:ext cx="5728355" cy="2492990"/>
          </a:xfrm>
          <a:prstGeom prst="rect">
            <a:avLst/>
          </a:prstGeom>
          <a:noFill/>
          <a:ln>
            <a:solidFill>
              <a:schemeClr val="tx1"/>
            </a:solidFill>
          </a:ln>
        </p:spPr>
        <p:txBody>
          <a:bodyPr wrap="square" rtlCol="0">
            <a:spAutoFit/>
          </a:bodyPr>
          <a:lstStyle/>
          <a:p>
            <a:pPr algn="ctr"/>
            <a:r>
              <a:rPr lang="en-GB" sz="1200" dirty="0"/>
              <a:t>STEP 4 – Core Activity</a:t>
            </a:r>
          </a:p>
          <a:p>
            <a:pPr algn="ctr"/>
            <a:r>
              <a:rPr lang="en-GB" sz="1200" dirty="0"/>
              <a:t>Say “We are going to think about people you communicate with. You can say if you feel like communication with them is always good, sometimes good, or never good. You can also say if you don’t know or if it’s not relevant to you.”</a:t>
            </a:r>
          </a:p>
          <a:p>
            <a:endParaRPr lang="en-GB" sz="1200" dirty="0"/>
          </a:p>
          <a:p>
            <a:pPr algn="ctr"/>
            <a:r>
              <a:rPr lang="en-GB" sz="1200" dirty="0"/>
              <a:t>“How do you feel about communication with….” (use this to introduce all the pictures)</a:t>
            </a:r>
          </a:p>
          <a:p>
            <a:pPr algn="ctr"/>
            <a:endParaRPr lang="en-GB" sz="1200" dirty="0"/>
          </a:p>
          <a:p>
            <a:pPr algn="ctr"/>
            <a:r>
              <a:rPr lang="en-GB" sz="1200" dirty="0"/>
              <a:t>YP/A chooses which column to put the person/people. Repeat for all pictures relevant to that YP/A. </a:t>
            </a:r>
            <a:r>
              <a:rPr lang="en-GB" sz="1200" b="1" dirty="0"/>
              <a:t>NB. Do not use any people not relevant to that YP/A (e.g. if they don't have carers don’t use that choice)</a:t>
            </a:r>
          </a:p>
          <a:p>
            <a:pPr algn="ctr"/>
            <a:endParaRPr lang="en-GB" sz="1200" b="1" dirty="0"/>
          </a:p>
          <a:p>
            <a:pPr algn="ctr"/>
            <a:r>
              <a:rPr lang="en-GB" sz="1200" dirty="0"/>
              <a:t>Ask the YP/A – choose three things here that would make things better for you? Record on the relevant slide</a:t>
            </a:r>
          </a:p>
        </p:txBody>
      </p:sp>
      <p:sp>
        <p:nvSpPr>
          <p:cNvPr id="7" name="TextBox 6">
            <a:extLst>
              <a:ext uri="{FF2B5EF4-FFF2-40B4-BE49-F238E27FC236}">
                <a16:creationId xmlns:a16="http://schemas.microsoft.com/office/drawing/2014/main" id="{C56A592F-BB5A-4B77-A0E0-7E2EC4C42315}"/>
              </a:ext>
            </a:extLst>
          </p:cNvPr>
          <p:cNvSpPr txBox="1"/>
          <p:nvPr/>
        </p:nvSpPr>
        <p:spPr>
          <a:xfrm>
            <a:off x="8248360" y="1971931"/>
            <a:ext cx="3301363" cy="276999"/>
          </a:xfrm>
          <a:prstGeom prst="rect">
            <a:avLst/>
          </a:prstGeom>
          <a:noFill/>
          <a:ln>
            <a:solidFill>
              <a:schemeClr val="tx1"/>
            </a:solidFill>
          </a:ln>
        </p:spPr>
        <p:txBody>
          <a:bodyPr wrap="square" rtlCol="0">
            <a:spAutoFit/>
          </a:bodyPr>
          <a:lstStyle/>
          <a:p>
            <a:r>
              <a:rPr lang="en-GB" sz="1200" dirty="0"/>
              <a:t>STEP 3: Go over ‘What </a:t>
            </a:r>
            <a:r>
              <a:rPr lang="en-GB" sz="1200"/>
              <a:t>is communication?’ sheet</a:t>
            </a:r>
            <a:endParaRPr lang="en-GB" sz="1200" dirty="0"/>
          </a:p>
        </p:txBody>
      </p:sp>
      <p:sp>
        <p:nvSpPr>
          <p:cNvPr id="8" name="TextBox 7">
            <a:extLst>
              <a:ext uri="{FF2B5EF4-FFF2-40B4-BE49-F238E27FC236}">
                <a16:creationId xmlns:a16="http://schemas.microsoft.com/office/drawing/2014/main" id="{582F2990-F65A-4068-8EAB-AC30B1C1E603}"/>
              </a:ext>
            </a:extLst>
          </p:cNvPr>
          <p:cNvSpPr txBox="1"/>
          <p:nvPr/>
        </p:nvSpPr>
        <p:spPr>
          <a:xfrm>
            <a:off x="6205978" y="2533540"/>
            <a:ext cx="5728355" cy="2308324"/>
          </a:xfrm>
          <a:prstGeom prst="rect">
            <a:avLst/>
          </a:prstGeom>
          <a:noFill/>
          <a:ln>
            <a:solidFill>
              <a:schemeClr val="tx1"/>
            </a:solidFill>
          </a:ln>
        </p:spPr>
        <p:txBody>
          <a:bodyPr wrap="square" rtlCol="0">
            <a:spAutoFit/>
          </a:bodyPr>
          <a:lstStyle/>
          <a:p>
            <a:pPr algn="ctr"/>
            <a:r>
              <a:rPr lang="en-GB" sz="1200" dirty="0"/>
              <a:t>STEP 4 – Core Activity</a:t>
            </a:r>
          </a:p>
          <a:p>
            <a:pPr algn="ctr"/>
            <a:r>
              <a:rPr lang="en-GB" sz="1200" dirty="0"/>
              <a:t>Say “We are going to think about people you communicate with. You can say if you feel communication with them is good or not good. You can also say if you don’t know.”</a:t>
            </a:r>
          </a:p>
          <a:p>
            <a:pPr algn="ctr"/>
            <a:endParaRPr lang="en-GB" sz="1200" dirty="0"/>
          </a:p>
          <a:p>
            <a:pPr algn="ctr"/>
            <a:r>
              <a:rPr lang="en-GB" sz="1200" dirty="0"/>
              <a:t>“How do you feel about communication with….” (use this to introduce all the pictures)</a:t>
            </a:r>
          </a:p>
          <a:p>
            <a:pPr algn="ctr"/>
            <a:endParaRPr lang="en-GB" sz="1200" dirty="0"/>
          </a:p>
          <a:p>
            <a:pPr algn="ctr"/>
            <a:r>
              <a:rPr lang="en-GB" sz="1200" dirty="0"/>
              <a:t>YP/A chooses which column to put the person/people. Repeat for all pictures relevant to that YP/A. </a:t>
            </a:r>
            <a:r>
              <a:rPr lang="en-GB" sz="1200" b="1" dirty="0"/>
              <a:t>NB. Do not use any people not relevant to that YP (e.g. if they don't have carers don’t use that choice)</a:t>
            </a:r>
          </a:p>
          <a:p>
            <a:pPr algn="ctr"/>
            <a:endParaRPr lang="en-GB" sz="1200" b="1" dirty="0"/>
          </a:p>
          <a:p>
            <a:pPr algn="ctr"/>
            <a:r>
              <a:rPr lang="en-GB" sz="1200" dirty="0"/>
              <a:t>Ask the YP/A – choose three things here that would make things better for you? Record on the relevant slide</a:t>
            </a:r>
          </a:p>
        </p:txBody>
      </p:sp>
      <p:sp>
        <p:nvSpPr>
          <p:cNvPr id="9" name="TextBox 8">
            <a:extLst>
              <a:ext uri="{FF2B5EF4-FFF2-40B4-BE49-F238E27FC236}">
                <a16:creationId xmlns:a16="http://schemas.microsoft.com/office/drawing/2014/main" id="{84BB485D-BBC0-480A-988F-29B0A27D904A}"/>
              </a:ext>
            </a:extLst>
          </p:cNvPr>
          <p:cNvSpPr txBox="1"/>
          <p:nvPr/>
        </p:nvSpPr>
        <p:spPr>
          <a:xfrm>
            <a:off x="2500548" y="5194383"/>
            <a:ext cx="7190903" cy="1384995"/>
          </a:xfrm>
          <a:prstGeom prst="rect">
            <a:avLst/>
          </a:prstGeom>
          <a:noFill/>
          <a:ln>
            <a:solidFill>
              <a:schemeClr val="tx1"/>
            </a:solidFill>
          </a:ln>
        </p:spPr>
        <p:txBody>
          <a:bodyPr wrap="square" rtlCol="0">
            <a:spAutoFit/>
          </a:bodyPr>
          <a:lstStyle/>
          <a:p>
            <a:pPr algn="ctr"/>
            <a:r>
              <a:rPr lang="en-GB" sz="1200" dirty="0"/>
              <a:t>STEP 5 - Extension Activity &amp; Final Checks</a:t>
            </a:r>
          </a:p>
          <a:p>
            <a:pPr algn="ctr"/>
            <a:r>
              <a:rPr lang="en-GB" sz="1200" dirty="0"/>
              <a:t>If the YP/A chose sometimes agree, never agree, or not good for any </a:t>
            </a:r>
            <a:r>
              <a:rPr lang="en-GB" sz="1200" dirty="0">
                <a:solidFill>
                  <a:srgbClr val="FF0000"/>
                </a:solidFill>
              </a:rPr>
              <a:t>red pictures </a:t>
            </a:r>
            <a:r>
              <a:rPr lang="en-GB" sz="1200" dirty="0"/>
              <a:t>then use the </a:t>
            </a:r>
            <a:r>
              <a:rPr lang="en-GB" sz="1200" dirty="0">
                <a:solidFill>
                  <a:srgbClr val="00B050"/>
                </a:solidFill>
              </a:rPr>
              <a:t>green</a:t>
            </a:r>
            <a:r>
              <a:rPr lang="en-GB" sz="1200" dirty="0"/>
              <a:t> extender pictures for the relevant group, e.g. </a:t>
            </a:r>
            <a:r>
              <a:rPr lang="en-GB" sz="1200" dirty="0">
                <a:solidFill>
                  <a:srgbClr val="00B050"/>
                </a:solidFill>
              </a:rPr>
              <a:t>speech therapist etc</a:t>
            </a:r>
            <a:r>
              <a:rPr lang="en-GB" sz="1200" dirty="0"/>
              <a:t> for </a:t>
            </a:r>
            <a:r>
              <a:rPr lang="en-GB" sz="1200" dirty="0">
                <a:solidFill>
                  <a:srgbClr val="FF0000"/>
                </a:solidFill>
              </a:rPr>
              <a:t>Health professionals</a:t>
            </a:r>
            <a:r>
              <a:rPr lang="en-GB" sz="1200" dirty="0"/>
              <a:t> (see final page for instructions)</a:t>
            </a:r>
          </a:p>
          <a:p>
            <a:pPr algn="ctr"/>
            <a:endParaRPr lang="en-GB" sz="1200" dirty="0">
              <a:solidFill>
                <a:srgbClr val="FF0000"/>
              </a:solidFill>
            </a:endParaRPr>
          </a:p>
          <a:p>
            <a:pPr algn="ctr"/>
            <a:r>
              <a:rPr lang="en-GB" sz="1200" dirty="0"/>
              <a:t>At the end check if the YP/A is happy with their responses on ALL slides or if they would like to change/move any. </a:t>
            </a:r>
          </a:p>
          <a:p>
            <a:pPr algn="ctr"/>
            <a:r>
              <a:rPr lang="en-GB" sz="1200" dirty="0"/>
              <a:t>Save the rating scale and send back to </a:t>
            </a:r>
            <a:r>
              <a:rPr lang="en-GB" sz="1200" dirty="0">
                <a:hlinkClick r:id="rId2"/>
              </a:rPr>
              <a:t>Gemma@bettercommunication.org.uk</a:t>
            </a:r>
            <a:r>
              <a:rPr lang="en-GB" sz="1200" dirty="0"/>
              <a:t> (if doing a paper activity you can send us a photo)</a:t>
            </a:r>
            <a:endParaRPr lang="en-GB" sz="1200" dirty="0">
              <a:solidFill>
                <a:srgbClr val="FF0000"/>
              </a:solidFill>
            </a:endParaRPr>
          </a:p>
        </p:txBody>
      </p:sp>
      <p:sp>
        <p:nvSpPr>
          <p:cNvPr id="10" name="TextBox 9">
            <a:extLst>
              <a:ext uri="{FF2B5EF4-FFF2-40B4-BE49-F238E27FC236}">
                <a16:creationId xmlns:a16="http://schemas.microsoft.com/office/drawing/2014/main" id="{D63526A0-A55D-448C-82B5-A551FE63FDAD}"/>
              </a:ext>
            </a:extLst>
          </p:cNvPr>
          <p:cNvSpPr txBox="1"/>
          <p:nvPr/>
        </p:nvSpPr>
        <p:spPr>
          <a:xfrm>
            <a:off x="464234" y="385763"/>
            <a:ext cx="1645920" cy="646331"/>
          </a:xfrm>
          <a:prstGeom prst="rect">
            <a:avLst/>
          </a:prstGeom>
          <a:noFill/>
          <a:ln>
            <a:solidFill>
              <a:schemeClr val="tx1"/>
            </a:solidFill>
          </a:ln>
        </p:spPr>
        <p:txBody>
          <a:bodyPr wrap="square" rtlCol="0">
            <a:spAutoFit/>
          </a:bodyPr>
          <a:lstStyle/>
          <a:p>
            <a:pPr algn="ctr"/>
            <a:r>
              <a:rPr lang="en-GB" b="1" dirty="0"/>
              <a:t>Visual Rating Scale 1: People</a:t>
            </a:r>
          </a:p>
        </p:txBody>
      </p:sp>
      <p:cxnSp>
        <p:nvCxnSpPr>
          <p:cNvPr id="12" name="Straight Arrow Connector 11">
            <a:extLst>
              <a:ext uri="{FF2B5EF4-FFF2-40B4-BE49-F238E27FC236}">
                <a16:creationId xmlns:a16="http://schemas.microsoft.com/office/drawing/2014/main" id="{4B81B2FF-BA6A-45D0-9915-AE048C0A2F60}"/>
              </a:ext>
            </a:extLst>
          </p:cNvPr>
          <p:cNvCxnSpPr>
            <a:cxnSpLocks/>
          </p:cNvCxnSpPr>
          <p:nvPr/>
        </p:nvCxnSpPr>
        <p:spPr>
          <a:xfrm flipH="1">
            <a:off x="3591612" y="1172314"/>
            <a:ext cx="771503" cy="2928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E50D1055-8E7C-4B4D-B5CA-9EF157EAFB95}"/>
              </a:ext>
            </a:extLst>
          </p:cNvPr>
          <p:cNvCxnSpPr>
            <a:cxnSpLocks/>
          </p:cNvCxnSpPr>
          <p:nvPr/>
        </p:nvCxnSpPr>
        <p:spPr>
          <a:xfrm flipH="1">
            <a:off x="2509849" y="1717697"/>
            <a:ext cx="609304" cy="2647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a:extLst>
              <a:ext uri="{FF2B5EF4-FFF2-40B4-BE49-F238E27FC236}">
                <a16:creationId xmlns:a16="http://schemas.microsoft.com/office/drawing/2014/main" id="{A42E36E8-9ED4-49AA-AC4F-9210ADBB8AC6}"/>
              </a:ext>
            </a:extLst>
          </p:cNvPr>
          <p:cNvCxnSpPr/>
          <p:nvPr/>
        </p:nvCxnSpPr>
        <p:spPr>
          <a:xfrm flipH="1">
            <a:off x="1674200" y="2269362"/>
            <a:ext cx="562596" cy="25030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0A2FC917-0881-4E3E-B145-FF63E86110C6}"/>
              </a:ext>
            </a:extLst>
          </p:cNvPr>
          <p:cNvCxnSpPr>
            <a:cxnSpLocks/>
          </p:cNvCxnSpPr>
          <p:nvPr/>
        </p:nvCxnSpPr>
        <p:spPr>
          <a:xfrm>
            <a:off x="7723414" y="1136460"/>
            <a:ext cx="618759" cy="266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1F21E772-65A0-4739-BA0D-EDEFC4F19EDB}"/>
              </a:ext>
            </a:extLst>
          </p:cNvPr>
          <p:cNvCxnSpPr>
            <a:cxnSpLocks/>
          </p:cNvCxnSpPr>
          <p:nvPr/>
        </p:nvCxnSpPr>
        <p:spPr>
          <a:xfrm>
            <a:off x="9059159" y="1715678"/>
            <a:ext cx="619249" cy="2667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71D5AFA0-A341-42EF-B0CB-B660E6E482A2}"/>
              </a:ext>
            </a:extLst>
          </p:cNvPr>
          <p:cNvCxnSpPr>
            <a:cxnSpLocks/>
          </p:cNvCxnSpPr>
          <p:nvPr/>
        </p:nvCxnSpPr>
        <p:spPr>
          <a:xfrm>
            <a:off x="9899042" y="2249765"/>
            <a:ext cx="618758" cy="2789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D17B41BB-F0C8-4DD5-A3C4-D46701AC0B9B}"/>
              </a:ext>
            </a:extLst>
          </p:cNvPr>
          <p:cNvCxnSpPr>
            <a:cxnSpLocks/>
          </p:cNvCxnSpPr>
          <p:nvPr/>
        </p:nvCxnSpPr>
        <p:spPr>
          <a:xfrm>
            <a:off x="1674200" y="5083318"/>
            <a:ext cx="795730" cy="4304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6086587A-1F75-4CBB-B6C3-C0C5D1A145BD}"/>
              </a:ext>
            </a:extLst>
          </p:cNvPr>
          <p:cNvCxnSpPr>
            <a:cxnSpLocks/>
          </p:cNvCxnSpPr>
          <p:nvPr/>
        </p:nvCxnSpPr>
        <p:spPr>
          <a:xfrm flipH="1">
            <a:off x="9695609" y="4830045"/>
            <a:ext cx="995914" cy="6837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TextBox 10">
            <a:extLst>
              <a:ext uri="{FF2B5EF4-FFF2-40B4-BE49-F238E27FC236}">
                <a16:creationId xmlns:a16="http://schemas.microsoft.com/office/drawing/2014/main" id="{C27D0B43-0A12-44E0-A052-2678E18D20F2}"/>
              </a:ext>
            </a:extLst>
          </p:cNvPr>
          <p:cNvSpPr txBox="1"/>
          <p:nvPr/>
        </p:nvSpPr>
        <p:spPr>
          <a:xfrm>
            <a:off x="3726791" y="1087148"/>
            <a:ext cx="423658" cy="261610"/>
          </a:xfrm>
          <a:prstGeom prst="rect">
            <a:avLst/>
          </a:prstGeom>
          <a:noFill/>
        </p:spPr>
        <p:txBody>
          <a:bodyPr wrap="square" rtlCol="0">
            <a:spAutoFit/>
          </a:bodyPr>
          <a:lstStyle/>
          <a:p>
            <a:r>
              <a:rPr lang="en-GB" sz="1100" b="1" dirty="0">
                <a:solidFill>
                  <a:srgbClr val="00B050"/>
                </a:solidFill>
              </a:rPr>
              <a:t>YES</a:t>
            </a:r>
          </a:p>
        </p:txBody>
      </p:sp>
      <p:sp>
        <p:nvSpPr>
          <p:cNvPr id="22" name="TextBox 21">
            <a:extLst>
              <a:ext uri="{FF2B5EF4-FFF2-40B4-BE49-F238E27FC236}">
                <a16:creationId xmlns:a16="http://schemas.microsoft.com/office/drawing/2014/main" id="{98E690B2-B26D-4ADD-8783-DBBEC7BA1719}"/>
              </a:ext>
            </a:extLst>
          </p:cNvPr>
          <p:cNvSpPr txBox="1"/>
          <p:nvPr/>
        </p:nvSpPr>
        <p:spPr>
          <a:xfrm>
            <a:off x="7932694" y="1054676"/>
            <a:ext cx="423658" cy="261610"/>
          </a:xfrm>
          <a:prstGeom prst="rect">
            <a:avLst/>
          </a:prstGeom>
          <a:noFill/>
        </p:spPr>
        <p:txBody>
          <a:bodyPr wrap="square" rtlCol="0">
            <a:spAutoFit/>
          </a:bodyPr>
          <a:lstStyle/>
          <a:p>
            <a:r>
              <a:rPr lang="en-GB" sz="1100" b="1" dirty="0">
                <a:solidFill>
                  <a:srgbClr val="FF0000"/>
                </a:solidFill>
              </a:rPr>
              <a:t>NO</a:t>
            </a:r>
          </a:p>
        </p:txBody>
      </p:sp>
      <p:sp>
        <p:nvSpPr>
          <p:cNvPr id="23" name="TextBox 22">
            <a:extLst>
              <a:ext uri="{FF2B5EF4-FFF2-40B4-BE49-F238E27FC236}">
                <a16:creationId xmlns:a16="http://schemas.microsoft.com/office/drawing/2014/main" id="{34C3F3A1-5937-41B1-A147-C74EE0E4CB98}"/>
              </a:ext>
            </a:extLst>
          </p:cNvPr>
          <p:cNvSpPr txBox="1"/>
          <p:nvPr/>
        </p:nvSpPr>
        <p:spPr>
          <a:xfrm>
            <a:off x="9184713" y="382864"/>
            <a:ext cx="2749620" cy="830997"/>
          </a:xfrm>
          <a:prstGeom prst="rect">
            <a:avLst/>
          </a:prstGeom>
          <a:solidFill>
            <a:schemeClr val="accent1">
              <a:lumMod val="60000"/>
              <a:lumOff val="40000"/>
            </a:schemeClr>
          </a:solidFill>
        </p:spPr>
        <p:txBody>
          <a:bodyPr wrap="square" rtlCol="0">
            <a:spAutoFit/>
          </a:bodyPr>
          <a:lstStyle/>
          <a:p>
            <a:pPr algn="ctr"/>
            <a:r>
              <a:rPr lang="en-GB" sz="1600" dirty="0"/>
              <a:t>The rating scales can be completed on a computer and saved or as a paper activity. </a:t>
            </a:r>
          </a:p>
        </p:txBody>
      </p:sp>
      <p:sp>
        <p:nvSpPr>
          <p:cNvPr id="24" name="Date Placeholder 23">
            <a:extLst>
              <a:ext uri="{FF2B5EF4-FFF2-40B4-BE49-F238E27FC236}">
                <a16:creationId xmlns:a16="http://schemas.microsoft.com/office/drawing/2014/main" id="{BC6CF100-BADB-1E46-911B-DA914C7357C8}"/>
              </a:ext>
            </a:extLst>
          </p:cNvPr>
          <p:cNvSpPr>
            <a:spLocks noGrp="1"/>
          </p:cNvSpPr>
          <p:nvPr>
            <p:ph type="dt" sz="half" idx="10"/>
          </p:nvPr>
        </p:nvSpPr>
        <p:spPr>
          <a:xfrm>
            <a:off x="71301" y="6396815"/>
            <a:ext cx="2743200" cy="365125"/>
          </a:xfrm>
        </p:spPr>
        <p:txBody>
          <a:bodyPr/>
          <a:lstStyle/>
          <a:p>
            <a:r>
              <a:rPr lang="en-GB" dirty="0"/>
              <a:t>© Better Communication CIC, 2021</a:t>
            </a:r>
          </a:p>
        </p:txBody>
      </p:sp>
      <p:sp>
        <p:nvSpPr>
          <p:cNvPr id="15" name="Slide Number Placeholder 14">
            <a:extLst>
              <a:ext uri="{FF2B5EF4-FFF2-40B4-BE49-F238E27FC236}">
                <a16:creationId xmlns:a16="http://schemas.microsoft.com/office/drawing/2014/main" id="{0C95AAAB-873B-4C3C-AD16-1912D7066E2F}"/>
              </a:ext>
            </a:extLst>
          </p:cNvPr>
          <p:cNvSpPr>
            <a:spLocks noGrp="1"/>
          </p:cNvSpPr>
          <p:nvPr>
            <p:ph type="sldNum" sz="quarter" idx="12"/>
          </p:nvPr>
        </p:nvSpPr>
        <p:spPr/>
        <p:txBody>
          <a:bodyPr/>
          <a:lstStyle/>
          <a:p>
            <a:fld id="{B3D5D33F-4570-40C0-9386-40A925095347}" type="slidenum">
              <a:rPr lang="en-GB" smtClean="0"/>
              <a:t>6</a:t>
            </a:fld>
            <a:endParaRPr lang="en-GB"/>
          </a:p>
        </p:txBody>
      </p:sp>
    </p:spTree>
    <p:extLst>
      <p:ext uri="{BB962C8B-B14F-4D97-AF65-F5344CB8AC3E}">
        <p14:creationId xmlns:p14="http://schemas.microsoft.com/office/powerpoint/2010/main" val="2510013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5A4BE7-43A7-45F5-B008-09C0F9E2402E}"/>
              </a:ext>
            </a:extLst>
          </p:cNvPr>
          <p:cNvSpPr txBox="1"/>
          <p:nvPr/>
        </p:nvSpPr>
        <p:spPr>
          <a:xfrm>
            <a:off x="4886325" y="385763"/>
            <a:ext cx="2443163" cy="430887"/>
          </a:xfrm>
          <a:prstGeom prst="rect">
            <a:avLst/>
          </a:prstGeom>
          <a:noFill/>
          <a:ln>
            <a:solidFill>
              <a:schemeClr val="tx1"/>
            </a:solidFill>
          </a:ln>
        </p:spPr>
        <p:txBody>
          <a:bodyPr wrap="square" rtlCol="0">
            <a:spAutoFit/>
          </a:bodyPr>
          <a:lstStyle/>
          <a:p>
            <a:pPr algn="ctr"/>
            <a:r>
              <a:rPr lang="en-GB" sz="1100" dirty="0"/>
              <a:t>STEP 1 : Choose appropriate scale (see Step 1 for visual rating scale 1)</a:t>
            </a:r>
          </a:p>
        </p:txBody>
      </p:sp>
      <p:sp>
        <p:nvSpPr>
          <p:cNvPr id="5" name="TextBox 4">
            <a:extLst>
              <a:ext uri="{FF2B5EF4-FFF2-40B4-BE49-F238E27FC236}">
                <a16:creationId xmlns:a16="http://schemas.microsoft.com/office/drawing/2014/main" id="{AB420A10-CA1C-40FC-9C48-9804A7E00961}"/>
              </a:ext>
            </a:extLst>
          </p:cNvPr>
          <p:cNvSpPr txBox="1"/>
          <p:nvPr/>
        </p:nvSpPr>
        <p:spPr>
          <a:xfrm>
            <a:off x="1561514" y="1978981"/>
            <a:ext cx="3324811" cy="276999"/>
          </a:xfrm>
          <a:prstGeom prst="rect">
            <a:avLst/>
          </a:prstGeom>
          <a:noFill/>
          <a:ln>
            <a:solidFill>
              <a:schemeClr val="tx1"/>
            </a:solidFill>
          </a:ln>
        </p:spPr>
        <p:txBody>
          <a:bodyPr wrap="square" rtlCol="0">
            <a:spAutoFit/>
          </a:bodyPr>
          <a:lstStyle/>
          <a:p>
            <a:r>
              <a:rPr lang="en-GB" sz="1200" dirty="0"/>
              <a:t>STEP 3: Go over ‘What is communication’ sheet? </a:t>
            </a:r>
          </a:p>
        </p:txBody>
      </p:sp>
      <p:sp>
        <p:nvSpPr>
          <p:cNvPr id="6" name="TextBox 5">
            <a:extLst>
              <a:ext uri="{FF2B5EF4-FFF2-40B4-BE49-F238E27FC236}">
                <a16:creationId xmlns:a16="http://schemas.microsoft.com/office/drawing/2014/main" id="{5D1FDD8E-A5F9-4375-8F39-BA280384833A}"/>
              </a:ext>
            </a:extLst>
          </p:cNvPr>
          <p:cNvSpPr txBox="1"/>
          <p:nvPr/>
        </p:nvSpPr>
        <p:spPr>
          <a:xfrm>
            <a:off x="257666" y="2528756"/>
            <a:ext cx="5436123" cy="2492990"/>
          </a:xfrm>
          <a:prstGeom prst="rect">
            <a:avLst/>
          </a:prstGeom>
          <a:noFill/>
          <a:ln>
            <a:solidFill>
              <a:schemeClr val="tx1"/>
            </a:solidFill>
          </a:ln>
        </p:spPr>
        <p:txBody>
          <a:bodyPr wrap="square" rtlCol="0">
            <a:spAutoFit/>
          </a:bodyPr>
          <a:lstStyle/>
          <a:p>
            <a:pPr algn="ctr"/>
            <a:r>
              <a:rPr lang="en-GB" sz="1200" dirty="0"/>
              <a:t>STEP 4: Core Activity </a:t>
            </a:r>
          </a:p>
          <a:p>
            <a:r>
              <a:rPr lang="en-GB" sz="1200" dirty="0"/>
              <a:t>Say “We are going talk about things you can do. You can say if you feel it is always good, sometimes good, or never good. You can also say if you don’t know or if it’s not relevant to you.”</a:t>
            </a:r>
          </a:p>
          <a:p>
            <a:endParaRPr lang="en-GB" sz="1200" dirty="0"/>
          </a:p>
          <a:p>
            <a:pPr algn="ctr"/>
            <a:r>
              <a:rPr lang="en-GB" sz="1200" dirty="0"/>
              <a:t>“How do you feel about…….. “ (use this to introduce all the pictures)</a:t>
            </a:r>
          </a:p>
          <a:p>
            <a:pPr algn="ctr"/>
            <a:endParaRPr lang="en-GB" sz="1200" dirty="0"/>
          </a:p>
          <a:p>
            <a:pPr algn="ctr"/>
            <a:r>
              <a:rPr lang="en-GB" sz="1200" dirty="0"/>
              <a:t>YP/A chooses which column to put the activities. . Repeat for all pictures relevant to that YP/A. </a:t>
            </a:r>
            <a:r>
              <a:rPr lang="en-GB" sz="1200" b="1" dirty="0"/>
              <a:t>NB. Do not use any activities not relevant to that YP (e.g. if they don't have a job, don’t use activities linked to that)</a:t>
            </a:r>
          </a:p>
          <a:p>
            <a:pPr algn="ctr"/>
            <a:endParaRPr lang="en-GB" sz="1200" dirty="0"/>
          </a:p>
          <a:p>
            <a:pPr algn="ctr"/>
            <a:r>
              <a:rPr lang="en-GB" sz="1200" dirty="0"/>
              <a:t>Ask the YP/A – choose three things here that would make things better for you? Record on the relevant slide</a:t>
            </a:r>
          </a:p>
        </p:txBody>
      </p:sp>
      <p:sp>
        <p:nvSpPr>
          <p:cNvPr id="7" name="TextBox 6">
            <a:extLst>
              <a:ext uri="{FF2B5EF4-FFF2-40B4-BE49-F238E27FC236}">
                <a16:creationId xmlns:a16="http://schemas.microsoft.com/office/drawing/2014/main" id="{C56A592F-BB5A-4B77-A0E0-7E2EC4C42315}"/>
              </a:ext>
            </a:extLst>
          </p:cNvPr>
          <p:cNvSpPr txBox="1"/>
          <p:nvPr/>
        </p:nvSpPr>
        <p:spPr>
          <a:xfrm>
            <a:off x="7305677" y="1973987"/>
            <a:ext cx="3216957" cy="276999"/>
          </a:xfrm>
          <a:prstGeom prst="rect">
            <a:avLst/>
          </a:prstGeom>
          <a:noFill/>
          <a:ln>
            <a:solidFill>
              <a:schemeClr val="tx1"/>
            </a:solidFill>
          </a:ln>
        </p:spPr>
        <p:txBody>
          <a:bodyPr wrap="square" rtlCol="0">
            <a:spAutoFit/>
          </a:bodyPr>
          <a:lstStyle/>
          <a:p>
            <a:r>
              <a:rPr lang="en-GB" sz="1200" dirty="0"/>
              <a:t>STEP 3: Go over ‘What is communication’ sheet?</a:t>
            </a:r>
          </a:p>
        </p:txBody>
      </p:sp>
      <p:sp>
        <p:nvSpPr>
          <p:cNvPr id="8" name="TextBox 7">
            <a:extLst>
              <a:ext uri="{FF2B5EF4-FFF2-40B4-BE49-F238E27FC236}">
                <a16:creationId xmlns:a16="http://schemas.microsoft.com/office/drawing/2014/main" id="{582F2990-F65A-4068-8EAB-AC30B1C1E603}"/>
              </a:ext>
            </a:extLst>
          </p:cNvPr>
          <p:cNvSpPr txBox="1"/>
          <p:nvPr/>
        </p:nvSpPr>
        <p:spPr>
          <a:xfrm>
            <a:off x="6579910" y="2533540"/>
            <a:ext cx="5354424" cy="2308324"/>
          </a:xfrm>
          <a:prstGeom prst="rect">
            <a:avLst/>
          </a:prstGeom>
          <a:noFill/>
          <a:ln>
            <a:solidFill>
              <a:schemeClr val="tx1"/>
            </a:solidFill>
          </a:ln>
        </p:spPr>
        <p:txBody>
          <a:bodyPr wrap="square" rtlCol="0">
            <a:spAutoFit/>
          </a:bodyPr>
          <a:lstStyle/>
          <a:p>
            <a:pPr algn="ctr"/>
            <a:r>
              <a:rPr lang="en-GB" sz="1200" dirty="0"/>
              <a:t>STEP 4: Core Activity</a:t>
            </a:r>
          </a:p>
          <a:p>
            <a:pPr algn="ctr"/>
            <a:r>
              <a:rPr lang="en-GB" sz="1200" dirty="0"/>
              <a:t>Say “We are going talk about things you can do. You can say if you feel they are good or not good. You can also say if you don’t know.”</a:t>
            </a:r>
          </a:p>
          <a:p>
            <a:pPr algn="ctr"/>
            <a:endParaRPr lang="en-GB" sz="1200" dirty="0"/>
          </a:p>
          <a:p>
            <a:pPr algn="ctr"/>
            <a:r>
              <a:rPr lang="en-GB" sz="1200" dirty="0"/>
              <a:t>“How do you feel about..…..” (use this to introduce all the pictures)</a:t>
            </a:r>
          </a:p>
          <a:p>
            <a:pPr algn="ctr"/>
            <a:endParaRPr lang="en-GB" sz="1200" dirty="0"/>
          </a:p>
          <a:p>
            <a:pPr algn="ctr"/>
            <a:r>
              <a:rPr lang="en-GB" sz="1200" dirty="0"/>
              <a:t>YP/A chooses which column to put the activities. . Repeat for all pictures relevant to that YP/A. </a:t>
            </a:r>
            <a:r>
              <a:rPr lang="en-GB" sz="1200" b="1" dirty="0"/>
              <a:t>NB. Do not use any activities not relevant to that YP (e.g. if they don't have a job, don’t use activities linked to that)</a:t>
            </a:r>
          </a:p>
          <a:p>
            <a:pPr algn="ctr"/>
            <a:endParaRPr lang="en-GB" sz="1200" dirty="0"/>
          </a:p>
          <a:p>
            <a:pPr algn="ctr"/>
            <a:r>
              <a:rPr lang="en-GB" sz="1200" dirty="0"/>
              <a:t>Ask the YP/A – choose three things here that would make things better for you? Record on the relevant slide</a:t>
            </a:r>
          </a:p>
        </p:txBody>
      </p:sp>
      <p:sp>
        <p:nvSpPr>
          <p:cNvPr id="9" name="TextBox 8">
            <a:extLst>
              <a:ext uri="{FF2B5EF4-FFF2-40B4-BE49-F238E27FC236}">
                <a16:creationId xmlns:a16="http://schemas.microsoft.com/office/drawing/2014/main" id="{84BB485D-BBC0-480A-988F-29B0A27D904A}"/>
              </a:ext>
            </a:extLst>
          </p:cNvPr>
          <p:cNvSpPr txBox="1"/>
          <p:nvPr/>
        </p:nvSpPr>
        <p:spPr>
          <a:xfrm>
            <a:off x="2337847" y="5183916"/>
            <a:ext cx="7607431" cy="1384995"/>
          </a:xfrm>
          <a:prstGeom prst="rect">
            <a:avLst/>
          </a:prstGeom>
          <a:noFill/>
          <a:ln>
            <a:solidFill>
              <a:schemeClr val="tx1"/>
            </a:solidFill>
          </a:ln>
        </p:spPr>
        <p:txBody>
          <a:bodyPr wrap="square" rtlCol="0">
            <a:spAutoFit/>
          </a:bodyPr>
          <a:lstStyle/>
          <a:p>
            <a:pPr algn="ctr"/>
            <a:r>
              <a:rPr lang="en-GB" sz="1200" dirty="0"/>
              <a:t>STEP 5: Extension Activity &amp; Final Checks</a:t>
            </a:r>
          </a:p>
          <a:p>
            <a:pPr algn="ctr"/>
            <a:r>
              <a:rPr lang="en-GB" sz="1200" dirty="0"/>
              <a:t>If the YP/A chose sometimes agree, never agree, or not good for any </a:t>
            </a:r>
            <a:r>
              <a:rPr lang="en-GB" sz="1200" dirty="0">
                <a:solidFill>
                  <a:srgbClr val="FF0000"/>
                </a:solidFill>
              </a:rPr>
              <a:t>red pictures </a:t>
            </a:r>
            <a:r>
              <a:rPr lang="en-GB" sz="1200" dirty="0"/>
              <a:t>then use the </a:t>
            </a:r>
            <a:r>
              <a:rPr lang="en-GB" sz="1200" dirty="0">
                <a:solidFill>
                  <a:srgbClr val="00B050"/>
                </a:solidFill>
              </a:rPr>
              <a:t>green</a:t>
            </a:r>
            <a:r>
              <a:rPr lang="en-GB" sz="1200" dirty="0"/>
              <a:t> extender pictures for the relevant group, e.g. </a:t>
            </a:r>
            <a:r>
              <a:rPr lang="en-GB" sz="1200" dirty="0">
                <a:solidFill>
                  <a:srgbClr val="00B050"/>
                </a:solidFill>
              </a:rPr>
              <a:t>where you live </a:t>
            </a:r>
            <a:r>
              <a:rPr lang="en-GB" sz="1200" dirty="0"/>
              <a:t>for </a:t>
            </a:r>
            <a:r>
              <a:rPr lang="en-GB" sz="1200" dirty="0">
                <a:solidFill>
                  <a:srgbClr val="FF0000"/>
                </a:solidFill>
              </a:rPr>
              <a:t>Making Choices </a:t>
            </a:r>
            <a:r>
              <a:rPr lang="en-GB" sz="1200" dirty="0"/>
              <a:t>(see final page for instructions)</a:t>
            </a:r>
          </a:p>
          <a:p>
            <a:pPr algn="ctr"/>
            <a:endParaRPr lang="en-GB" sz="1200" dirty="0">
              <a:solidFill>
                <a:srgbClr val="FF0000"/>
              </a:solidFill>
            </a:endParaRPr>
          </a:p>
          <a:p>
            <a:pPr algn="ctr"/>
            <a:r>
              <a:rPr lang="en-GB" sz="1200" dirty="0"/>
              <a:t>At the end check if the YP/A is happy with their responses on ALL slides or if they would like to change/move any. </a:t>
            </a:r>
          </a:p>
          <a:p>
            <a:pPr algn="ctr"/>
            <a:r>
              <a:rPr lang="en-GB" sz="1200" dirty="0"/>
              <a:t>Save the rating scale and send back to </a:t>
            </a:r>
            <a:r>
              <a:rPr lang="en-GB" sz="1200" dirty="0">
                <a:hlinkClick r:id="rId2"/>
              </a:rPr>
              <a:t>Gemma@bettercommunication.org.uk</a:t>
            </a:r>
            <a:r>
              <a:rPr lang="en-GB" sz="1200" dirty="0"/>
              <a:t> (if doing a paper activity you can send us a photo)</a:t>
            </a:r>
            <a:endParaRPr lang="en-GB" sz="1200" dirty="0">
              <a:solidFill>
                <a:srgbClr val="FF0000"/>
              </a:solidFill>
            </a:endParaRPr>
          </a:p>
        </p:txBody>
      </p:sp>
      <p:sp>
        <p:nvSpPr>
          <p:cNvPr id="10" name="TextBox 9">
            <a:extLst>
              <a:ext uri="{FF2B5EF4-FFF2-40B4-BE49-F238E27FC236}">
                <a16:creationId xmlns:a16="http://schemas.microsoft.com/office/drawing/2014/main" id="{D63526A0-A55D-448C-82B5-A551FE63FDAD}"/>
              </a:ext>
            </a:extLst>
          </p:cNvPr>
          <p:cNvSpPr txBox="1"/>
          <p:nvPr/>
        </p:nvSpPr>
        <p:spPr>
          <a:xfrm>
            <a:off x="464234" y="385763"/>
            <a:ext cx="1645920" cy="923330"/>
          </a:xfrm>
          <a:prstGeom prst="rect">
            <a:avLst/>
          </a:prstGeom>
          <a:noFill/>
          <a:ln>
            <a:solidFill>
              <a:schemeClr val="tx1"/>
            </a:solidFill>
          </a:ln>
        </p:spPr>
        <p:txBody>
          <a:bodyPr wrap="square" rtlCol="0">
            <a:spAutoFit/>
          </a:bodyPr>
          <a:lstStyle/>
          <a:p>
            <a:pPr algn="ctr"/>
            <a:r>
              <a:rPr lang="en-GB" b="1" dirty="0"/>
              <a:t>Visual Rating Scale 2: Activities</a:t>
            </a:r>
          </a:p>
        </p:txBody>
      </p:sp>
      <p:cxnSp>
        <p:nvCxnSpPr>
          <p:cNvPr id="13" name="Straight Arrow Connector 12">
            <a:extLst>
              <a:ext uri="{FF2B5EF4-FFF2-40B4-BE49-F238E27FC236}">
                <a16:creationId xmlns:a16="http://schemas.microsoft.com/office/drawing/2014/main" id="{7F5C5B71-C6B1-4B03-B56E-EE4F7799D4B5}"/>
              </a:ext>
            </a:extLst>
          </p:cNvPr>
          <p:cNvCxnSpPr>
            <a:cxnSpLocks/>
          </p:cNvCxnSpPr>
          <p:nvPr/>
        </p:nvCxnSpPr>
        <p:spPr>
          <a:xfrm flipH="1">
            <a:off x="4042429" y="827885"/>
            <a:ext cx="843895" cy="5579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a:extLst>
              <a:ext uri="{FF2B5EF4-FFF2-40B4-BE49-F238E27FC236}">
                <a16:creationId xmlns:a16="http://schemas.microsoft.com/office/drawing/2014/main" id="{AE1F1A1D-40A5-4445-AF19-D4F5D91A3B6B}"/>
              </a:ext>
            </a:extLst>
          </p:cNvPr>
          <p:cNvCxnSpPr>
            <a:cxnSpLocks/>
          </p:cNvCxnSpPr>
          <p:nvPr/>
        </p:nvCxnSpPr>
        <p:spPr>
          <a:xfrm flipH="1">
            <a:off x="3198533" y="1674084"/>
            <a:ext cx="444999" cy="2936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F4CCC317-7FFF-42D3-9BB7-6B2760AA780F}"/>
              </a:ext>
            </a:extLst>
          </p:cNvPr>
          <p:cNvCxnSpPr>
            <a:cxnSpLocks/>
          </p:cNvCxnSpPr>
          <p:nvPr/>
        </p:nvCxnSpPr>
        <p:spPr>
          <a:xfrm flipH="1">
            <a:off x="2433711" y="2235094"/>
            <a:ext cx="474198" cy="2936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A0F95223-AAEF-4D77-B378-F7DC4807FC57}"/>
              </a:ext>
            </a:extLst>
          </p:cNvPr>
          <p:cNvCxnSpPr>
            <a:cxnSpLocks/>
          </p:cNvCxnSpPr>
          <p:nvPr/>
        </p:nvCxnSpPr>
        <p:spPr>
          <a:xfrm>
            <a:off x="7329488" y="816259"/>
            <a:ext cx="773503" cy="62917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7574597-B7DC-44A8-B705-35FC6C0215F1}"/>
              </a:ext>
            </a:extLst>
          </p:cNvPr>
          <p:cNvCxnSpPr>
            <a:cxnSpLocks/>
          </p:cNvCxnSpPr>
          <p:nvPr/>
        </p:nvCxnSpPr>
        <p:spPr>
          <a:xfrm>
            <a:off x="8407973" y="1712757"/>
            <a:ext cx="328064" cy="2662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91DA3ABD-E548-4C55-99C9-BF8A3C68A79B}"/>
              </a:ext>
            </a:extLst>
          </p:cNvPr>
          <p:cNvCxnSpPr>
            <a:cxnSpLocks/>
          </p:cNvCxnSpPr>
          <p:nvPr/>
        </p:nvCxnSpPr>
        <p:spPr>
          <a:xfrm>
            <a:off x="8914155" y="2262532"/>
            <a:ext cx="328064" cy="2662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FEAB2709-A052-4C06-A7D0-1AD777E0E937}"/>
              </a:ext>
            </a:extLst>
          </p:cNvPr>
          <p:cNvCxnSpPr>
            <a:cxnSpLocks/>
          </p:cNvCxnSpPr>
          <p:nvPr/>
        </p:nvCxnSpPr>
        <p:spPr>
          <a:xfrm>
            <a:off x="1561514" y="5021746"/>
            <a:ext cx="762980" cy="5360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29E944C3-7A41-4830-B1C4-741F549EBFA5}"/>
              </a:ext>
            </a:extLst>
          </p:cNvPr>
          <p:cNvCxnSpPr>
            <a:cxnSpLocks/>
          </p:cNvCxnSpPr>
          <p:nvPr/>
        </p:nvCxnSpPr>
        <p:spPr>
          <a:xfrm flipH="1">
            <a:off x="9958631" y="4857468"/>
            <a:ext cx="919901" cy="7002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69DEE591-EB8B-40B8-95C9-9A40EC2B9A00}"/>
              </a:ext>
            </a:extLst>
          </p:cNvPr>
          <p:cNvSpPr txBox="1"/>
          <p:nvPr/>
        </p:nvSpPr>
        <p:spPr>
          <a:xfrm>
            <a:off x="1950162" y="1427095"/>
            <a:ext cx="2941739" cy="276999"/>
          </a:xfrm>
          <a:prstGeom prst="rect">
            <a:avLst/>
          </a:prstGeom>
          <a:noFill/>
          <a:ln>
            <a:solidFill>
              <a:schemeClr val="tx1"/>
            </a:solidFill>
          </a:ln>
        </p:spPr>
        <p:txBody>
          <a:bodyPr wrap="square" rtlCol="0">
            <a:spAutoFit/>
          </a:bodyPr>
          <a:lstStyle/>
          <a:p>
            <a:r>
              <a:rPr lang="en-GB" sz="1200" dirty="0"/>
              <a:t>STEP 2: Always/Sometimes/Never scale</a:t>
            </a:r>
          </a:p>
        </p:txBody>
      </p:sp>
      <p:sp>
        <p:nvSpPr>
          <p:cNvPr id="20" name="TextBox 19">
            <a:extLst>
              <a:ext uri="{FF2B5EF4-FFF2-40B4-BE49-F238E27FC236}">
                <a16:creationId xmlns:a16="http://schemas.microsoft.com/office/drawing/2014/main" id="{E0E32232-4691-4B13-A97D-25BD0E3BD7B8}"/>
              </a:ext>
            </a:extLst>
          </p:cNvPr>
          <p:cNvSpPr txBox="1"/>
          <p:nvPr/>
        </p:nvSpPr>
        <p:spPr>
          <a:xfrm>
            <a:off x="7291045" y="1421316"/>
            <a:ext cx="2443163" cy="276999"/>
          </a:xfrm>
          <a:prstGeom prst="rect">
            <a:avLst/>
          </a:prstGeom>
          <a:noFill/>
          <a:ln>
            <a:solidFill>
              <a:schemeClr val="tx1"/>
            </a:solidFill>
          </a:ln>
        </p:spPr>
        <p:txBody>
          <a:bodyPr wrap="square" rtlCol="0">
            <a:spAutoFit/>
          </a:bodyPr>
          <a:lstStyle/>
          <a:p>
            <a:r>
              <a:rPr lang="en-GB" sz="1200" dirty="0"/>
              <a:t>STEP 2: Good/Not Good scale</a:t>
            </a:r>
          </a:p>
        </p:txBody>
      </p:sp>
      <p:sp>
        <p:nvSpPr>
          <p:cNvPr id="23" name="TextBox 22">
            <a:extLst>
              <a:ext uri="{FF2B5EF4-FFF2-40B4-BE49-F238E27FC236}">
                <a16:creationId xmlns:a16="http://schemas.microsoft.com/office/drawing/2014/main" id="{FF7D48B6-43AF-4838-B644-6E531A8503E7}"/>
              </a:ext>
            </a:extLst>
          </p:cNvPr>
          <p:cNvSpPr txBox="1"/>
          <p:nvPr/>
        </p:nvSpPr>
        <p:spPr>
          <a:xfrm>
            <a:off x="9059159" y="329656"/>
            <a:ext cx="2875175" cy="830997"/>
          </a:xfrm>
          <a:prstGeom prst="rect">
            <a:avLst/>
          </a:prstGeom>
          <a:solidFill>
            <a:schemeClr val="accent1">
              <a:lumMod val="60000"/>
              <a:lumOff val="40000"/>
            </a:schemeClr>
          </a:solidFill>
        </p:spPr>
        <p:txBody>
          <a:bodyPr wrap="square" rtlCol="0">
            <a:spAutoFit/>
          </a:bodyPr>
          <a:lstStyle/>
          <a:p>
            <a:pPr algn="ctr"/>
            <a:r>
              <a:rPr lang="en-GB" sz="1600" dirty="0"/>
              <a:t>The rating scales can be completed on a computer and saved or as a paper activity. </a:t>
            </a:r>
          </a:p>
        </p:txBody>
      </p:sp>
      <p:sp>
        <p:nvSpPr>
          <p:cNvPr id="11" name="Date Placeholder 10">
            <a:extLst>
              <a:ext uri="{FF2B5EF4-FFF2-40B4-BE49-F238E27FC236}">
                <a16:creationId xmlns:a16="http://schemas.microsoft.com/office/drawing/2014/main" id="{1ACFE4D4-F6D8-6842-93BB-D4A7612DC0DF}"/>
              </a:ext>
            </a:extLst>
          </p:cNvPr>
          <p:cNvSpPr>
            <a:spLocks noGrp="1"/>
          </p:cNvSpPr>
          <p:nvPr>
            <p:ph type="dt" sz="half" idx="10"/>
          </p:nvPr>
        </p:nvSpPr>
        <p:spPr>
          <a:xfrm>
            <a:off x="164709" y="6440683"/>
            <a:ext cx="2743200" cy="365125"/>
          </a:xfrm>
        </p:spPr>
        <p:txBody>
          <a:bodyPr/>
          <a:lstStyle/>
          <a:p>
            <a:r>
              <a:rPr lang="en-GB" dirty="0"/>
              <a:t>© Better Communication CIC, 2021</a:t>
            </a:r>
          </a:p>
        </p:txBody>
      </p:sp>
      <p:sp>
        <p:nvSpPr>
          <p:cNvPr id="3" name="Slide Number Placeholder 2">
            <a:extLst>
              <a:ext uri="{FF2B5EF4-FFF2-40B4-BE49-F238E27FC236}">
                <a16:creationId xmlns:a16="http://schemas.microsoft.com/office/drawing/2014/main" id="{4CBE546E-E812-448A-85A4-B16E911EA38D}"/>
              </a:ext>
            </a:extLst>
          </p:cNvPr>
          <p:cNvSpPr>
            <a:spLocks noGrp="1"/>
          </p:cNvSpPr>
          <p:nvPr>
            <p:ph type="sldNum" sz="quarter" idx="12"/>
          </p:nvPr>
        </p:nvSpPr>
        <p:spPr/>
        <p:txBody>
          <a:bodyPr/>
          <a:lstStyle/>
          <a:p>
            <a:fld id="{B3D5D33F-4570-40C0-9386-40A925095347}" type="slidenum">
              <a:rPr lang="en-GB" smtClean="0"/>
              <a:t>7</a:t>
            </a:fld>
            <a:endParaRPr lang="en-GB"/>
          </a:p>
        </p:txBody>
      </p:sp>
    </p:spTree>
    <p:extLst>
      <p:ext uri="{BB962C8B-B14F-4D97-AF65-F5344CB8AC3E}">
        <p14:creationId xmlns:p14="http://schemas.microsoft.com/office/powerpoint/2010/main" val="45459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D1FDD8E-A5F9-4375-8F39-BA280384833A}"/>
              </a:ext>
            </a:extLst>
          </p:cNvPr>
          <p:cNvSpPr txBox="1"/>
          <p:nvPr/>
        </p:nvSpPr>
        <p:spPr>
          <a:xfrm>
            <a:off x="7214262" y="1904130"/>
            <a:ext cx="4244047" cy="646331"/>
          </a:xfrm>
          <a:prstGeom prst="rect">
            <a:avLst/>
          </a:prstGeom>
          <a:noFill/>
          <a:ln>
            <a:solidFill>
              <a:schemeClr val="tx1"/>
            </a:solidFill>
          </a:ln>
        </p:spPr>
        <p:txBody>
          <a:bodyPr wrap="square" rtlCol="0">
            <a:spAutoFit/>
          </a:bodyPr>
          <a:lstStyle/>
          <a:p>
            <a:r>
              <a:rPr lang="en-GB" sz="1200" b="1" dirty="0"/>
              <a:t>Making choices</a:t>
            </a:r>
            <a:r>
              <a:rPr lang="en-GB" sz="1200" dirty="0"/>
              <a:t>: Say</a:t>
            </a:r>
          </a:p>
          <a:p>
            <a:pPr algn="ctr"/>
            <a:r>
              <a:rPr lang="en-GB" sz="1200" dirty="0"/>
              <a:t>“How do you feel about making choices about…….. “ (use this to introduce all the pictures)</a:t>
            </a:r>
          </a:p>
        </p:txBody>
      </p:sp>
      <p:sp>
        <p:nvSpPr>
          <p:cNvPr id="8" name="TextBox 7">
            <a:extLst>
              <a:ext uri="{FF2B5EF4-FFF2-40B4-BE49-F238E27FC236}">
                <a16:creationId xmlns:a16="http://schemas.microsoft.com/office/drawing/2014/main" id="{582F2990-F65A-4068-8EAB-AC30B1C1E603}"/>
              </a:ext>
            </a:extLst>
          </p:cNvPr>
          <p:cNvSpPr txBox="1"/>
          <p:nvPr/>
        </p:nvSpPr>
        <p:spPr>
          <a:xfrm>
            <a:off x="7214263" y="2708409"/>
            <a:ext cx="4244046" cy="830997"/>
          </a:xfrm>
          <a:prstGeom prst="rect">
            <a:avLst/>
          </a:prstGeom>
          <a:noFill/>
          <a:ln>
            <a:solidFill>
              <a:schemeClr val="tx1"/>
            </a:solidFill>
          </a:ln>
        </p:spPr>
        <p:txBody>
          <a:bodyPr wrap="square" rtlCol="0">
            <a:spAutoFit/>
          </a:bodyPr>
          <a:lstStyle/>
          <a:p>
            <a:pPr algn="ctr"/>
            <a:r>
              <a:rPr lang="en-GB" sz="1200" b="1" dirty="0"/>
              <a:t>School/College Work</a:t>
            </a:r>
            <a:r>
              <a:rPr lang="en-GB" sz="1200" dirty="0"/>
              <a:t>: Say</a:t>
            </a:r>
          </a:p>
          <a:p>
            <a:pPr algn="ctr"/>
            <a:r>
              <a:rPr lang="en-GB" sz="1200" dirty="0"/>
              <a:t>“At school/college/work (deleted as appropriate) how do you feel about communicating…...” (use this to introduce all the pictures)</a:t>
            </a:r>
          </a:p>
          <a:p>
            <a:pPr algn="ctr"/>
            <a:endParaRPr lang="en-GB" sz="1200" dirty="0"/>
          </a:p>
        </p:txBody>
      </p:sp>
      <p:sp>
        <p:nvSpPr>
          <p:cNvPr id="10" name="TextBox 9">
            <a:extLst>
              <a:ext uri="{FF2B5EF4-FFF2-40B4-BE49-F238E27FC236}">
                <a16:creationId xmlns:a16="http://schemas.microsoft.com/office/drawing/2014/main" id="{D63526A0-A55D-448C-82B5-A551FE63FDAD}"/>
              </a:ext>
            </a:extLst>
          </p:cNvPr>
          <p:cNvSpPr txBox="1"/>
          <p:nvPr/>
        </p:nvSpPr>
        <p:spPr>
          <a:xfrm>
            <a:off x="4558353" y="344820"/>
            <a:ext cx="3125338" cy="923330"/>
          </a:xfrm>
          <a:prstGeom prst="rect">
            <a:avLst/>
          </a:prstGeom>
          <a:noFill/>
          <a:ln>
            <a:solidFill>
              <a:schemeClr val="tx1"/>
            </a:solidFill>
          </a:ln>
        </p:spPr>
        <p:txBody>
          <a:bodyPr wrap="square" rtlCol="0">
            <a:spAutoFit/>
          </a:bodyPr>
          <a:lstStyle/>
          <a:p>
            <a:pPr algn="ctr"/>
            <a:r>
              <a:rPr lang="en-GB" b="1" dirty="0"/>
              <a:t>Visual Rating Scale: Extension activities additional instructions</a:t>
            </a:r>
          </a:p>
        </p:txBody>
      </p:sp>
      <p:sp>
        <p:nvSpPr>
          <p:cNvPr id="19" name="TextBox 18">
            <a:extLst>
              <a:ext uri="{FF2B5EF4-FFF2-40B4-BE49-F238E27FC236}">
                <a16:creationId xmlns:a16="http://schemas.microsoft.com/office/drawing/2014/main" id="{80925957-6584-403F-8049-7DF0C4B52A00}"/>
              </a:ext>
            </a:extLst>
          </p:cNvPr>
          <p:cNvSpPr txBox="1"/>
          <p:nvPr/>
        </p:nvSpPr>
        <p:spPr>
          <a:xfrm>
            <a:off x="642278" y="1836258"/>
            <a:ext cx="4244046" cy="646331"/>
          </a:xfrm>
          <a:prstGeom prst="rect">
            <a:avLst/>
          </a:prstGeom>
          <a:noFill/>
          <a:ln>
            <a:solidFill>
              <a:schemeClr val="tx1"/>
            </a:solidFill>
          </a:ln>
        </p:spPr>
        <p:txBody>
          <a:bodyPr wrap="square" rtlCol="0">
            <a:spAutoFit/>
          </a:bodyPr>
          <a:lstStyle/>
          <a:p>
            <a:pPr algn="ctr"/>
            <a:r>
              <a:rPr lang="en-GB" sz="1200" b="1" dirty="0"/>
              <a:t>Health Professionals</a:t>
            </a:r>
            <a:r>
              <a:rPr lang="en-GB" sz="1200" dirty="0"/>
              <a:t>: Say</a:t>
            </a:r>
          </a:p>
          <a:p>
            <a:pPr algn="ctr"/>
            <a:r>
              <a:rPr lang="en-GB" sz="1200" dirty="0"/>
              <a:t>“How do you feel about communication with….” (use this to introduce all the pictures)</a:t>
            </a:r>
          </a:p>
        </p:txBody>
      </p:sp>
      <p:sp>
        <p:nvSpPr>
          <p:cNvPr id="20" name="TextBox 19">
            <a:extLst>
              <a:ext uri="{FF2B5EF4-FFF2-40B4-BE49-F238E27FC236}">
                <a16:creationId xmlns:a16="http://schemas.microsoft.com/office/drawing/2014/main" id="{034B1EDD-FF32-4CD5-850C-A5EF7E618991}"/>
              </a:ext>
            </a:extLst>
          </p:cNvPr>
          <p:cNvSpPr txBox="1"/>
          <p:nvPr/>
        </p:nvSpPr>
        <p:spPr>
          <a:xfrm>
            <a:off x="642278" y="2782669"/>
            <a:ext cx="4244046" cy="646331"/>
          </a:xfrm>
          <a:prstGeom prst="rect">
            <a:avLst/>
          </a:prstGeom>
          <a:noFill/>
          <a:ln>
            <a:solidFill>
              <a:schemeClr val="tx1"/>
            </a:solidFill>
          </a:ln>
        </p:spPr>
        <p:txBody>
          <a:bodyPr wrap="square" rtlCol="0">
            <a:spAutoFit/>
          </a:bodyPr>
          <a:lstStyle/>
          <a:p>
            <a:pPr algn="ctr"/>
            <a:r>
              <a:rPr lang="en-GB" sz="1200" b="1" dirty="0"/>
              <a:t>Professionals</a:t>
            </a:r>
            <a:r>
              <a:rPr lang="en-GB" sz="1200" dirty="0"/>
              <a:t>: Say</a:t>
            </a:r>
          </a:p>
          <a:p>
            <a:pPr algn="ctr"/>
            <a:r>
              <a:rPr lang="en-GB" sz="1200" dirty="0"/>
              <a:t>“How do you feel about communication with….” (use this to introduce all the pictures)</a:t>
            </a:r>
          </a:p>
        </p:txBody>
      </p:sp>
      <p:sp>
        <p:nvSpPr>
          <p:cNvPr id="22" name="TextBox 21">
            <a:extLst>
              <a:ext uri="{FF2B5EF4-FFF2-40B4-BE49-F238E27FC236}">
                <a16:creationId xmlns:a16="http://schemas.microsoft.com/office/drawing/2014/main" id="{B933CF69-5964-4577-83BF-C2A0C705BFB9}"/>
              </a:ext>
            </a:extLst>
          </p:cNvPr>
          <p:cNvSpPr txBox="1"/>
          <p:nvPr/>
        </p:nvSpPr>
        <p:spPr>
          <a:xfrm>
            <a:off x="7214262" y="3655696"/>
            <a:ext cx="4244047" cy="646331"/>
          </a:xfrm>
          <a:prstGeom prst="rect">
            <a:avLst/>
          </a:prstGeom>
          <a:noFill/>
          <a:ln>
            <a:solidFill>
              <a:schemeClr val="tx1"/>
            </a:solidFill>
          </a:ln>
        </p:spPr>
        <p:txBody>
          <a:bodyPr wrap="square" rtlCol="0">
            <a:spAutoFit/>
          </a:bodyPr>
          <a:lstStyle/>
          <a:p>
            <a:r>
              <a:rPr lang="en-GB" sz="1200" b="1" dirty="0"/>
              <a:t>Social Media</a:t>
            </a:r>
            <a:r>
              <a:rPr lang="en-GB" sz="1200" dirty="0"/>
              <a:t>: Say</a:t>
            </a:r>
          </a:p>
          <a:p>
            <a:pPr algn="ctr"/>
            <a:r>
              <a:rPr lang="en-GB" sz="1200" dirty="0"/>
              <a:t>“How do you feel about communicating ……..” (use this to introduce all the pictures)</a:t>
            </a:r>
          </a:p>
        </p:txBody>
      </p:sp>
      <p:sp>
        <p:nvSpPr>
          <p:cNvPr id="23" name="TextBox 22">
            <a:extLst>
              <a:ext uri="{FF2B5EF4-FFF2-40B4-BE49-F238E27FC236}">
                <a16:creationId xmlns:a16="http://schemas.microsoft.com/office/drawing/2014/main" id="{215B31B7-B6DF-4BD6-9D18-1C65DBEC03BF}"/>
              </a:ext>
            </a:extLst>
          </p:cNvPr>
          <p:cNvSpPr txBox="1"/>
          <p:nvPr/>
        </p:nvSpPr>
        <p:spPr>
          <a:xfrm>
            <a:off x="7214263" y="5365604"/>
            <a:ext cx="4244047" cy="646331"/>
          </a:xfrm>
          <a:prstGeom prst="rect">
            <a:avLst/>
          </a:prstGeom>
          <a:noFill/>
          <a:ln>
            <a:solidFill>
              <a:schemeClr val="tx1"/>
            </a:solidFill>
          </a:ln>
        </p:spPr>
        <p:txBody>
          <a:bodyPr wrap="square" rtlCol="0">
            <a:spAutoFit/>
          </a:bodyPr>
          <a:lstStyle/>
          <a:p>
            <a:r>
              <a:rPr lang="en-GB" sz="1200" b="1" dirty="0"/>
              <a:t>Write</a:t>
            </a:r>
            <a:r>
              <a:rPr lang="en-GB" sz="1200" dirty="0"/>
              <a:t>: Say</a:t>
            </a:r>
          </a:p>
          <a:p>
            <a:pPr algn="ctr"/>
            <a:r>
              <a:rPr lang="en-GB" sz="1200" dirty="0"/>
              <a:t>“How do you feel about writing…….. “ (use this to introduce all the pictures)</a:t>
            </a:r>
          </a:p>
        </p:txBody>
      </p:sp>
      <p:sp>
        <p:nvSpPr>
          <p:cNvPr id="25" name="TextBox 24">
            <a:extLst>
              <a:ext uri="{FF2B5EF4-FFF2-40B4-BE49-F238E27FC236}">
                <a16:creationId xmlns:a16="http://schemas.microsoft.com/office/drawing/2014/main" id="{884FF8D2-D8E9-4B78-81D3-EF6129C9BCE2}"/>
              </a:ext>
            </a:extLst>
          </p:cNvPr>
          <p:cNvSpPr txBox="1"/>
          <p:nvPr/>
        </p:nvSpPr>
        <p:spPr>
          <a:xfrm>
            <a:off x="7214262" y="4625082"/>
            <a:ext cx="4244047" cy="646331"/>
          </a:xfrm>
          <a:prstGeom prst="rect">
            <a:avLst/>
          </a:prstGeom>
          <a:noFill/>
          <a:ln>
            <a:solidFill>
              <a:schemeClr val="tx1"/>
            </a:solidFill>
          </a:ln>
        </p:spPr>
        <p:txBody>
          <a:bodyPr wrap="square" rtlCol="0">
            <a:spAutoFit/>
          </a:bodyPr>
          <a:lstStyle/>
          <a:p>
            <a:r>
              <a:rPr lang="en-GB" sz="1200" b="1" dirty="0"/>
              <a:t>Read: </a:t>
            </a:r>
            <a:r>
              <a:rPr lang="en-GB" sz="1200" dirty="0"/>
              <a:t>Say</a:t>
            </a:r>
          </a:p>
          <a:p>
            <a:pPr algn="ctr"/>
            <a:r>
              <a:rPr lang="en-GB" sz="1200" dirty="0"/>
              <a:t>“How do you feel about reading…….. “ (use this to introduce all the pictures)</a:t>
            </a:r>
          </a:p>
        </p:txBody>
      </p:sp>
      <p:sp>
        <p:nvSpPr>
          <p:cNvPr id="3" name="Rectangle: Rounded Corners 2">
            <a:extLst>
              <a:ext uri="{FF2B5EF4-FFF2-40B4-BE49-F238E27FC236}">
                <a16:creationId xmlns:a16="http://schemas.microsoft.com/office/drawing/2014/main" id="{488CF208-D3FD-4C54-81B8-52AA396BBDEC}"/>
              </a:ext>
            </a:extLst>
          </p:cNvPr>
          <p:cNvSpPr/>
          <p:nvPr/>
        </p:nvSpPr>
        <p:spPr>
          <a:xfrm>
            <a:off x="1071978" y="3806379"/>
            <a:ext cx="3384645" cy="16374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a:p>
            <a:pPr algn="ctr"/>
            <a:r>
              <a:rPr lang="en-GB" sz="1800" dirty="0"/>
              <a:t>REMEMBER: Take a photo/save the completed rating scales and send back to Gemma@bettercommunication.org.uk</a:t>
            </a:r>
            <a:endParaRPr lang="en-GB" sz="1800" dirty="0">
              <a:solidFill>
                <a:srgbClr val="FF0000"/>
              </a:solidFill>
            </a:endParaRPr>
          </a:p>
          <a:p>
            <a:pPr algn="ctr"/>
            <a:endParaRPr lang="en-GB" dirty="0"/>
          </a:p>
        </p:txBody>
      </p:sp>
      <p:sp>
        <p:nvSpPr>
          <p:cNvPr id="2" name="Slide Number Placeholder 1">
            <a:extLst>
              <a:ext uri="{FF2B5EF4-FFF2-40B4-BE49-F238E27FC236}">
                <a16:creationId xmlns:a16="http://schemas.microsoft.com/office/drawing/2014/main" id="{B5270F2B-9E18-41BB-9F8C-0EFB4AA07740}"/>
              </a:ext>
            </a:extLst>
          </p:cNvPr>
          <p:cNvSpPr>
            <a:spLocks noGrp="1"/>
          </p:cNvSpPr>
          <p:nvPr>
            <p:ph type="sldNum" sz="quarter" idx="12"/>
          </p:nvPr>
        </p:nvSpPr>
        <p:spPr/>
        <p:txBody>
          <a:bodyPr/>
          <a:lstStyle/>
          <a:p>
            <a:fld id="{B3D5D33F-4570-40C0-9386-40A925095347}" type="slidenum">
              <a:rPr lang="en-GB" smtClean="0"/>
              <a:t>8</a:t>
            </a:fld>
            <a:endParaRPr lang="en-GB"/>
          </a:p>
        </p:txBody>
      </p:sp>
      <p:sp>
        <p:nvSpPr>
          <p:cNvPr id="4" name="Footer Placeholder 3">
            <a:extLst>
              <a:ext uri="{FF2B5EF4-FFF2-40B4-BE49-F238E27FC236}">
                <a16:creationId xmlns:a16="http://schemas.microsoft.com/office/drawing/2014/main" id="{75236B20-4F62-4423-8079-C8A8FA5DDC59}"/>
              </a:ext>
            </a:extLst>
          </p:cNvPr>
          <p:cNvSpPr>
            <a:spLocks noGrp="1"/>
          </p:cNvSpPr>
          <p:nvPr>
            <p:ph type="ftr" sz="quarter" idx="11"/>
          </p:nvPr>
        </p:nvSpPr>
        <p:spPr>
          <a:xfrm>
            <a:off x="3457658" y="6356350"/>
            <a:ext cx="5503462" cy="365125"/>
          </a:xfr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5" name="Date Placeholder 4">
            <a:extLst>
              <a:ext uri="{FF2B5EF4-FFF2-40B4-BE49-F238E27FC236}">
                <a16:creationId xmlns:a16="http://schemas.microsoft.com/office/drawing/2014/main" id="{D27DC712-DCAB-1E4F-8933-4886A9C36291}"/>
              </a:ext>
            </a:extLst>
          </p:cNvPr>
          <p:cNvSpPr>
            <a:spLocks noGrp="1"/>
          </p:cNvSpPr>
          <p:nvPr>
            <p:ph type="dt" sz="half" idx="10"/>
          </p:nvPr>
        </p:nvSpPr>
        <p:spPr/>
        <p:txBody>
          <a:bodyPr/>
          <a:lstStyle/>
          <a:p>
            <a:r>
              <a:rPr lang="en-GB"/>
              <a:t>© Better Communication CIC, 2021</a:t>
            </a:r>
            <a:endParaRPr lang="en-GB" dirty="0"/>
          </a:p>
        </p:txBody>
      </p:sp>
    </p:spTree>
    <p:extLst>
      <p:ext uri="{BB962C8B-B14F-4D97-AF65-F5344CB8AC3E}">
        <p14:creationId xmlns:p14="http://schemas.microsoft.com/office/powerpoint/2010/main" val="55176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DE95F-2825-41E5-A55A-936CDCE15C40}"/>
              </a:ext>
            </a:extLst>
          </p:cNvPr>
          <p:cNvSpPr>
            <a:spLocks noGrp="1"/>
          </p:cNvSpPr>
          <p:nvPr>
            <p:ph type="title"/>
          </p:nvPr>
        </p:nvSpPr>
        <p:spPr>
          <a:ln w="25400">
            <a:solidFill>
              <a:schemeClr val="accent1"/>
            </a:solidFill>
          </a:ln>
        </p:spPr>
        <p:txBody>
          <a:bodyPr/>
          <a:lstStyle/>
          <a:p>
            <a:pPr algn="ctr"/>
            <a:r>
              <a:rPr lang="en-GB" dirty="0"/>
              <a:t>FAQs</a:t>
            </a:r>
          </a:p>
        </p:txBody>
      </p:sp>
      <p:sp>
        <p:nvSpPr>
          <p:cNvPr id="3" name="Content Placeholder 2">
            <a:extLst>
              <a:ext uri="{FF2B5EF4-FFF2-40B4-BE49-F238E27FC236}">
                <a16:creationId xmlns:a16="http://schemas.microsoft.com/office/drawing/2014/main" id="{DB8A44DD-D656-4C85-AF54-318A6F3131E7}"/>
              </a:ext>
            </a:extLst>
          </p:cNvPr>
          <p:cNvSpPr>
            <a:spLocks noGrp="1"/>
          </p:cNvSpPr>
          <p:nvPr>
            <p:ph idx="1"/>
          </p:nvPr>
        </p:nvSpPr>
        <p:spPr>
          <a:xfrm>
            <a:off x="838200" y="1690688"/>
            <a:ext cx="10515600" cy="4581843"/>
          </a:xfrm>
        </p:spPr>
        <p:txBody>
          <a:bodyPr>
            <a:normAutofit fontScale="70000" lnSpcReduction="20000"/>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How do I remove irrelevant images in the virtual version – These can just be clicked on and deleted as you go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I've run out of space in the boxes, what now? – Hopefully this wont happen but if it does you can overlap images slightly and let us know you have done this when you return the completed rating scales</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YP/A isn’t giving accurate responses – Check the YP/A understands the scale </a:t>
            </a:r>
            <a:r>
              <a:rPr lang="en-GB" sz="1800" dirty="0">
                <a:latin typeface="Calibri" panose="020F0502020204030204" pitchFamily="34" charset="0"/>
                <a:ea typeface="Calibri" panose="020F0502020204030204" pitchFamily="34" charset="0"/>
                <a:cs typeface="Times New Roman" panose="02020603050405020304" pitchFamily="18" charset="0"/>
              </a:rPr>
              <a:t>you are using. Also remember i</a:t>
            </a:r>
            <a:r>
              <a:rPr lang="en-GB" sz="1800" dirty="0">
                <a:effectLst/>
                <a:latin typeface="Calibri" panose="020F0502020204030204" pitchFamily="34" charset="0"/>
                <a:ea typeface="Calibri" panose="020F0502020204030204" pitchFamily="34" charset="0"/>
                <a:cs typeface="Times New Roman" panose="02020603050405020304" pitchFamily="18" charset="0"/>
              </a:rPr>
              <a:t>t is important that the YP/A has control/their own voice in this and that you don’t correct them. If you have comments about their responses or disagree please just send these along to us separately when you submit them</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YP/A doesn’t want to engage – Participation should be purely consensual. </a:t>
            </a:r>
            <a:r>
              <a:rPr lang="en-GB" sz="1800" dirty="0">
                <a:latin typeface="Calibri" panose="020F0502020204030204" pitchFamily="34" charset="0"/>
                <a:ea typeface="Calibri" panose="020F0502020204030204" pitchFamily="34" charset="0"/>
                <a:cs typeface="Times New Roman" panose="02020603050405020304" pitchFamily="18" charset="0"/>
              </a:rPr>
              <a:t>You may be able to figure out what the issue is and get round it or try another time, but if the YP/A just doesn’t want to do it that is their right</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There are key ‘People’ / ‘Activities’ for my YP/A that are missing – Get in touch!</a:t>
            </a:r>
          </a:p>
          <a:p>
            <a:pPr>
              <a:lnSpc>
                <a:spcPct val="107000"/>
              </a:lnSpc>
              <a:spcAft>
                <a:spcPts val="800"/>
              </a:spcAft>
            </a:pPr>
            <a:r>
              <a:rPr lang="en-GB" sz="1800" dirty="0">
                <a:latin typeface="Calibri" panose="020F0502020204030204" pitchFamily="34" charset="0"/>
                <a:ea typeface="Calibri" panose="020F0502020204030204" pitchFamily="34" charset="0"/>
                <a:cs typeface="Times New Roman" panose="02020603050405020304" pitchFamily="18" charset="0"/>
              </a:rPr>
              <a:t>When I try drag and drop the pictures it goes to the next slide – Do the activities in edit mode not slideshow mode</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 have to drag the options back to the corner every time I do it – Make sure you save each one (‘Save As’) as a new document and keep a master copy to work from</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My YP/A has a really low boredom threshold – It is fine to tak</a:t>
            </a:r>
            <a:r>
              <a:rPr lang="en-GB" sz="1800" dirty="0">
                <a:latin typeface="Calibri" panose="020F0502020204030204" pitchFamily="34" charset="0"/>
                <a:ea typeface="Calibri" panose="020F0502020204030204" pitchFamily="34" charset="0"/>
                <a:cs typeface="Times New Roman" panose="02020603050405020304" pitchFamily="18" charset="0"/>
              </a:rPr>
              <a:t>e breaks and break the rating scales into shorter activities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Any further questions please do get in touch – </a:t>
            </a:r>
            <a:r>
              <a:rPr lang="en-GB" sz="1800" dirty="0">
                <a:effectLst/>
                <a:latin typeface="Calibri" panose="020F0502020204030204" pitchFamily="34" charset="0"/>
                <a:ea typeface="Calibri" panose="020F0502020204030204" pitchFamily="34" charset="0"/>
                <a:cs typeface="Times New Roman" panose="02020603050405020304" pitchFamily="18" charset="0"/>
                <a:hlinkClick r:id="rId2"/>
              </a:rPr>
              <a:t>Gemma@bettercommunication.org.uk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D9E78001-3D9A-4B62-A003-EEAAB3850269}"/>
              </a:ext>
            </a:extLst>
          </p:cNvPr>
          <p:cNvSpPr>
            <a:spLocks noGrp="1"/>
          </p:cNvSpPr>
          <p:nvPr>
            <p:ph type="sldNum" sz="quarter" idx="12"/>
          </p:nvPr>
        </p:nvSpPr>
        <p:spPr/>
        <p:txBody>
          <a:bodyPr/>
          <a:lstStyle/>
          <a:p>
            <a:fld id="{B3D5D33F-4570-40C0-9386-40A925095347}" type="slidenum">
              <a:rPr lang="en-GB" smtClean="0"/>
              <a:t>9</a:t>
            </a:fld>
            <a:endParaRPr lang="en-GB"/>
          </a:p>
        </p:txBody>
      </p:sp>
      <p:sp>
        <p:nvSpPr>
          <p:cNvPr id="5" name="Footer Placeholder 4">
            <a:extLst>
              <a:ext uri="{FF2B5EF4-FFF2-40B4-BE49-F238E27FC236}">
                <a16:creationId xmlns:a16="http://schemas.microsoft.com/office/drawing/2014/main" id="{B70AB529-C6E5-4B50-B027-E7194A337AFF}"/>
              </a:ext>
            </a:extLst>
          </p:cNvPr>
          <p:cNvSpPr>
            <a:spLocks noGrp="1"/>
          </p:cNvSpPr>
          <p:nvPr>
            <p:ph type="ftr" sz="quarter" idx="11"/>
          </p:nvPr>
        </p:nvSpPr>
        <p:spPr>
          <a:xfrm>
            <a:off x="3922838" y="6356350"/>
            <a:ext cx="5696649" cy="365125"/>
          </a:xfrm>
        </p:spPr>
        <p:txBody>
          <a:bodyPr/>
          <a:lstStyle/>
          <a:p>
            <a:r>
              <a:rPr lang="en-GB" dirty="0"/>
              <a:t>Developed by Gemma Arnold using </a:t>
            </a:r>
            <a:r>
              <a:rPr lang="en-GB" dirty="0" err="1"/>
              <a:t>Widgit</a:t>
            </a:r>
            <a:r>
              <a:rPr lang="en-GB" dirty="0"/>
              <a:t> Symbols ©</a:t>
            </a:r>
            <a:r>
              <a:rPr lang="en-GB" dirty="0" err="1"/>
              <a:t>Widgit</a:t>
            </a:r>
            <a:r>
              <a:rPr lang="en-GB" dirty="0"/>
              <a:t> Software 2002 - 2021</a:t>
            </a:r>
          </a:p>
        </p:txBody>
      </p:sp>
      <p:sp>
        <p:nvSpPr>
          <p:cNvPr id="6" name="Date Placeholder 5">
            <a:extLst>
              <a:ext uri="{FF2B5EF4-FFF2-40B4-BE49-F238E27FC236}">
                <a16:creationId xmlns:a16="http://schemas.microsoft.com/office/drawing/2014/main" id="{F2B52EEF-3FDF-2A42-BD3E-D5F636FC0C63}"/>
              </a:ext>
            </a:extLst>
          </p:cNvPr>
          <p:cNvSpPr>
            <a:spLocks noGrp="1"/>
          </p:cNvSpPr>
          <p:nvPr>
            <p:ph type="dt" sz="half" idx="10"/>
          </p:nvPr>
        </p:nvSpPr>
        <p:spPr/>
        <p:txBody>
          <a:bodyPr/>
          <a:lstStyle/>
          <a:p>
            <a:r>
              <a:rPr lang="en-GB"/>
              <a:t>© Better Communication CIC, 2021</a:t>
            </a:r>
            <a:endParaRPr lang="en-GB" dirty="0"/>
          </a:p>
        </p:txBody>
      </p:sp>
    </p:spTree>
    <p:extLst>
      <p:ext uri="{BB962C8B-B14F-4D97-AF65-F5344CB8AC3E}">
        <p14:creationId xmlns:p14="http://schemas.microsoft.com/office/powerpoint/2010/main" val="261557417"/>
      </p:ext>
    </p:extLst>
  </p:cSld>
  <p:clrMapOvr>
    <a:masterClrMapping/>
  </p:clrMapOvr>
</p:sld>
</file>

<file path=ppt/theme/theme1.xml><?xml version="1.0" encoding="utf-8"?>
<a:theme xmlns:a="http://schemas.openxmlformats.org/drawingml/2006/main" name="CIC 2021 with widg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PA Visual Rating Scale Instructions" id="{9DD0AD9A-F772-044F-BF1E-07CC1396D869}" vid="{725FBB81-8FF3-D440-BA57-DBDD177C27F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PA Visual Rating Scale Instructions" id="{9DD0AD9A-F772-044F-BF1E-07CC1396D869}" vid="{0A2CF905-A18F-6840-AA63-52CA4F5210B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267</TotalTime>
  <Words>1832</Words>
  <Application>Microsoft Office PowerPoint</Application>
  <PresentationFormat>Widescreen</PresentationFormat>
  <Paragraphs>133</Paragraphs>
  <Slides>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Calibri Light</vt:lpstr>
      <vt:lpstr>CIC 2021 with widget</vt:lpstr>
      <vt:lpstr>Custom Design</vt:lpstr>
      <vt:lpstr>Young People &amp; Young Adults’ Views  Visual Rating Scales Instructions</vt:lpstr>
      <vt:lpstr>Contents</vt:lpstr>
      <vt:lpstr>Introduction </vt:lpstr>
      <vt:lpstr>Instructional Video</vt:lpstr>
      <vt:lpstr>Scale to check understanding</vt:lpstr>
      <vt:lpstr>PowerPoint Presentation</vt:lpstr>
      <vt:lpstr>PowerPoint Presentation</vt:lpstr>
      <vt:lpstr>PowerPoint Presentation</vt:lpstr>
      <vt:lpstr>FAQs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arnold</dc:creator>
  <cp:lastModifiedBy>gemma arnold</cp:lastModifiedBy>
  <cp:revision>34</cp:revision>
  <dcterms:created xsi:type="dcterms:W3CDTF">2021-08-28T13:07:13Z</dcterms:created>
  <dcterms:modified xsi:type="dcterms:W3CDTF">2021-09-19T09:51:46Z</dcterms:modified>
</cp:coreProperties>
</file>